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3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8.png" ContentType="image/png"/>
  <Override PartName="/ppt/media/image57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4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1.png" ContentType="image/png"/>
  <Override PartName="/ppt/media/image3.jpeg" ContentType="image/jpeg"/>
  <Override PartName="/ppt/media/image37.png" ContentType="image/png"/>
  <Override PartName="/ppt/media/image36.png" ContentType="image/png"/>
  <Override PartName="/ppt/media/image9.jpeg" ContentType="image/jpeg"/>
  <Override PartName="/ppt/media/image35.png" ContentType="image/png"/>
  <Override PartName="/ppt/media/image34.png" ContentType="image/png"/>
  <Override PartName="/ppt/media/image33.png" ContentType="image/png"/>
  <Override PartName="/ppt/media/image10.jpeg" ContentType="image/jpeg"/>
  <Override PartName="/ppt/media/image19.jpeg" ContentType="image/jpeg"/>
  <Override PartName="/ppt/media/image28.png" ContentType="image/png"/>
  <Override PartName="/ppt/media/image93.png" ContentType="image/png"/>
  <Override PartName="/ppt/media/image7.jpeg" ContentType="image/jpeg"/>
  <Override PartName="/ppt/media/image16.png" ContentType="image/png"/>
  <Override PartName="/ppt/media/image81.png" ContentType="image/png"/>
  <Override PartName="/ppt/media/image13.png" ContentType="image/png"/>
  <Override PartName="/ppt/media/image1.png" ContentType="image/png"/>
  <Override PartName="/ppt/media/image107.gif" ContentType="image/gif"/>
  <Override PartName="/ppt/media/image6.jpeg" ContentType="image/jpeg"/>
  <Override PartName="/ppt/media/image71.png" ContentType="image/png"/>
  <Override PartName="/ppt/media/image38.png" ContentType="image/png"/>
  <Override PartName="/ppt/media/image8.jpeg" ContentType="image/jpeg"/>
  <Override PartName="/ppt/media/image91.png" ContentType="image/png"/>
  <Override PartName="/ppt/media/media14.webm" ContentType="application/vnd.sun.star.media"/>
  <Override PartName="/ppt/media/image70.png" ContentType="image/png"/>
  <Override PartName="/ppt/media/image50.png" ContentType="image/png"/>
  <Override PartName="/ppt/media/image5.jpeg" ContentType="image/jpeg"/>
  <Override PartName="/ppt/media/image61.png" ContentType="image/png"/>
  <Override PartName="/ppt/media/image42.png" ContentType="image/png"/>
  <Override PartName="/ppt/media/image26.jpeg" ContentType="image/jpeg"/>
  <Override PartName="/ppt/media/image101.png" ContentType="image/png"/>
  <Override PartName="/ppt/media/image40.png" ContentType="image/png"/>
  <Override PartName="/ppt/media/image32.png" ContentType="image/png"/>
  <Override PartName="/ppt/media/image2.png" ContentType="image/png"/>
  <Override PartName="/ppt/media/image108.gif" ContentType="image/gif"/>
  <Override PartName="/ppt/media/image25.jpeg" ContentType="image/jpeg"/>
  <Override PartName="/ppt/media/image66.png" ContentType="image/png"/>
  <Override PartName="/ppt/media/media109.mp4" ContentType="video/mp4"/>
  <Override PartName="/ppt/media/image63.png" ContentType="image/png"/>
  <Override PartName="/ppt/media/image67.png" ContentType="image/png"/>
  <Override PartName="/ppt/media/image30.png" ContentType="image/png"/>
  <Override PartName="/ppt/media/image68.png" ContentType="image/png"/>
  <Override PartName="/ppt/media/image31.png" ContentType="image/png"/>
  <Override PartName="/ppt/media/image69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105.png" ContentType="image/png"/>
  <Override PartName="/ppt/media/image98.png" ContentType="image/png"/>
  <Override PartName="/ppt/media/image84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83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64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87.png" ContentType="image/png"/>
  <Override PartName="/ppt/media/image86.png" ContentType="image/png"/>
  <Override PartName="/ppt/media/image90.png" ContentType="image/png"/>
  <Override PartName="/ppt/media/image11.png" ContentType="image/png"/>
  <Override PartName="/ppt/media/image48.png" ContentType="image/png"/>
  <Override PartName="/ppt/media/image88.png" ContentType="image/png"/>
  <Override PartName="/ppt/media/image18.jpeg" ContentType="image/jpeg"/>
  <Override PartName="/ppt/media/image94.png" ContentType="image/png"/>
  <Override PartName="/ppt/media/image29.png" ContentType="image/png"/>
  <Override PartName="/ppt/media/image21.jpeg" ContentType="image/jpeg"/>
  <Override PartName="/ppt/media/image65.png" ContentType="image/png"/>
  <Override PartName="/ppt/media/image92.png" ContentType="image/png"/>
  <Override PartName="/ppt/media/image27.png" ContentType="image/png"/>
  <Override PartName="/ppt/media/image102.jpeg" ContentType="image/jpeg"/>
  <Override PartName="/ppt/media/image85.png" ContentType="image/png"/>
  <Override PartName="/ppt/media/image23.jpeg" ContentType="image/jpeg"/>
  <Override PartName="/ppt/media/image12.png" ContentType="image/png"/>
  <Override PartName="/ppt/media/image49.png" ContentType="image/png"/>
  <Override PartName="/ppt/media/image100.png" ContentType="image/png"/>
  <Override PartName="/ppt/media/image75.png" ContentType="image/png"/>
  <Override PartName="/ppt/media/image22.jpeg" ContentType="image/jpeg"/>
  <Override PartName="/ppt/media/image39.png" ContentType="image/png"/>
  <Override PartName="/ppt/media/image15.png" ContentType="image/png"/>
  <Override PartName="/ppt/media/image80.png" ContentType="image/png"/>
  <Override PartName="/ppt/media/image17.png" ContentType="image/png"/>
  <Override PartName="/ppt/media/image82.png" ContentType="image/png"/>
  <Override PartName="/ppt/media/image95.png" ContentType="image/png"/>
  <Override PartName="/ppt/media/image24.jpeg" ContentType="image/jpeg"/>
  <Override PartName="/ppt/media/image110.png" ContentType="image/png"/>
  <Override PartName="/ppt/media/image59.png" ContentType="image/png"/>
  <Override PartName="/ppt/embeddings/oleObject1.bin" ContentType="application/vnd.openxmlformats-officedocument.oleObject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12192000" cy="6858000"/>
  <p:notesSz cx="7010400" cy="929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PH" sz="4400" spc="-1" strike="noStrike">
                <a:latin typeface="Arial"/>
              </a:rPr>
              <a:t>Click to move the slide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PH" sz="2000" spc="-1" strike="noStrike">
                <a:latin typeface="Arial"/>
              </a:rPr>
              <a:t>Click to edit the notes format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PH" sz="1400" spc="-1" strike="noStrike">
                <a:latin typeface="Times New Roman"/>
              </a:rPr>
              <a:t>&lt;header&gt;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PH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PH" sz="1400" spc="-1" strike="noStrike">
                <a:latin typeface="Times New Roman"/>
              </a:rPr>
              <a:t>&lt;date/time&gt;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PH" sz="1400" spc="-1" strike="noStrike">
                <a:latin typeface="Times New Roman"/>
              </a:defRPr>
            </a:lvl1pPr>
          </a:lstStyle>
          <a:p>
            <a:r>
              <a:rPr b="0" lang="en-PH" sz="1400" spc="-1" strike="noStrike">
                <a:latin typeface="Times New Roman"/>
              </a:rPr>
              <a:t>&lt;footer&gt;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PH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96DD4D-B618-4AE5-8858-D73BB693A079}" type="slidenum">
              <a:rPr b="0" lang="en-PH" sz="1400" spc="-1" strike="noStrike">
                <a:latin typeface="Times New Roman"/>
              </a:rPr>
              <a:t>&lt;number&gt;</a:t>
            </a:fld>
            <a:endParaRPr b="0" lang="en-P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406440" y="696960"/>
            <a:ext cx="6194160" cy="348264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 idx="16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B4AAA5-881A-47A2-84B7-7835304B0D00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406440" y="696960"/>
            <a:ext cx="6194160" cy="348264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17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6EA6DF-3D03-423A-B1A4-94F6D5B63582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Num" idx="18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D19992-B2BA-4F9B-9A0C-41F9B983C16C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Num" idx="19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5DB326D-7D8C-4B13-BD36-A0A482B07469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Num" idx="20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A22F0B-7DD2-48A3-9A56-2A2786C25DE4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Num" idx="21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292647-B6AA-446C-B782-32FD33807ED2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Num" idx="22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59ABAC-E468-43A3-98C7-A67422DA8366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Num" idx="23"/>
          </p:nvPr>
        </p:nvSpPr>
        <p:spPr>
          <a:xfrm>
            <a:off x="3970800" y="8830080"/>
            <a:ext cx="3034080" cy="4611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C8D891-E761-4EF6-BFF9-5AF2F32D0D34}" type="slidenum">
              <a:rPr b="0" lang="en-US" sz="1200" spc="-1" strike="noStrike">
                <a:latin typeface="Times New Roman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sldImg"/>
          </p:nvPr>
        </p:nvSpPr>
        <p:spPr>
          <a:xfrm>
            <a:off x="407880" y="695160"/>
            <a:ext cx="6163920" cy="346680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700920" y="4415760"/>
            <a:ext cx="5604840" cy="4179960"/>
          </a:xfrm>
          <a:prstGeom prst="rect">
            <a:avLst/>
          </a:prstGeom>
          <a:noFill/>
          <a:ln w="0">
            <a:noFill/>
          </a:ln>
        </p:spPr>
        <p:txBody>
          <a:bodyPr lIns="93240" rIns="93240" tIns="46440" bIns="46440" anchor="t">
            <a:noAutofit/>
          </a:bodyPr>
          <a:p>
            <a:endParaRPr b="0" lang="en-PH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8CCA30-9AC0-4237-B6C0-BE7158A0A9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D5307B-AD68-492C-99A4-1F42937841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FC603-DEC3-4B81-97BD-EEFF56E591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EFDEF4-3317-447F-804D-266082E639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E82D17-AD57-4997-A926-0429146C91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56053A-FE30-4994-8458-C653964837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7DB9B7-81F7-4854-BE42-0AA8CD21A97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A24132-0EF9-444A-A0A7-83E6A309E4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EE4A5FD-A07A-4AF2-AC2C-94217F5CFA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B41D8C3-736F-4504-98E9-0727C55DD3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939E88-18F8-4105-8A99-F1CB437157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7D940A-7B4C-4676-8CA6-389BD7BE5E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6581AF-A44D-4931-9E29-BEF2365C78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EB091E-EBC0-4660-B2A0-C2F2992B780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E6DB6C9-39A0-48E8-8ABA-F3DEF6DBD3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C2EA1E-E177-4420-9AF2-107A33370B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2173B9-62BD-4A77-B5AD-26C3A5CD04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4ADCBE-D65B-474E-9BBA-1E34DD3592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3741207-5667-4E71-991F-700F463172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FA6FAD-F923-4C8A-A234-88B41D3256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E57125-479F-47F2-8E61-C907D4329A4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021E62-5EAD-4859-B303-A6EA1DA882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50A5BB-9C5F-4739-8EBB-3AD8C37652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C7F2B29-51B4-41B6-B3E7-CBDD30EEC5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2248214-0E60-48B5-9B25-75162EE1E9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146C2C-5979-439C-A913-FBBA6F5DB7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8E85EE-09A4-4E38-9155-F645D31763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8243A3-6010-412C-9848-9D4985B363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E1F5C4-B478-4DD3-9E33-819F96C165F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2487AEB-F633-456A-BD76-345D1A3BD9A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6A1E3A-70C5-463A-BED7-B3A3EE08CC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B7127AB-1C6C-4DD2-A610-877972F1B6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CCB8D70-03F4-419D-90C1-F89EA3E3C6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26B6E4-12D4-4075-A6A8-4BDA64F8D0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E70811-CCA6-42F8-AB2D-D1D83492A6E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CE78BFE-A406-4464-96AD-60B5A83661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029C769-C4BA-4F0E-922C-AD6ECF8FB1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6161DA1-3C6C-4571-A9E8-1FE9741299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3ADE667-28B1-462B-A19D-DC6594E1AD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120CDF0-0847-443A-A352-0910F6BE6BA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F8F6F8F-A242-46B6-83BB-10E9D3BB76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760B16-4770-4420-86A6-9E4E872F45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1FCF5BC-2287-46DD-A37C-7DC06648190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1EFDBA-0662-4760-9429-AE708EC7699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6BC250-BEE7-46A5-A1EB-38B32179AD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8FCA53-423E-4A3F-A48D-1443FBDBF8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E10F60-DA26-4ED1-8BD8-DE77ACC3AA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PH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PH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BD1C4D-ECC5-4919-9777-F6B9942533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P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165560" y="6356520"/>
            <a:ext cx="3857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PH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PH" sz="1400" spc="-1" strike="noStrike">
                <a:latin typeface="Times New Roman"/>
              </a:rPr>
              <a:t> 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73756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Myriad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C7F70D-6AE8-4AC3-B847-75288C0EA34E}" type="slidenum">
              <a:rPr b="0" lang="en-US" sz="1200" spc="-1" strike="noStrike">
                <a:solidFill>
                  <a:srgbClr val="8b8b8b"/>
                </a:solidFill>
                <a:latin typeface="Myriad Pro"/>
              </a:rPr>
              <a:t>23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0948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PH" sz="1400" spc="-1" strike="noStrike">
                <a:latin typeface="Times New Roman"/>
              </a:defRPr>
            </a:lvl1pPr>
          </a:lstStyle>
          <a:p>
            <a:r>
              <a:rPr b="0" lang="en-PH" sz="1400" spc="-1" strike="noStrike">
                <a:latin typeface="Times New Roman"/>
              </a:rPr>
              <a:t> 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PH" sz="4400" spc="-1" strike="noStrike">
                <a:latin typeface="Arial"/>
              </a:rPr>
              <a:t>Click to edit the title text format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PH" sz="1800" spc="-1" strike="noStrike">
                <a:latin typeface="Arial"/>
              </a:rPr>
              <a:t>Click to edit the title text format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4165560" y="6356520"/>
            <a:ext cx="3857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PH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PH" sz="1400" spc="-1" strike="noStrike">
                <a:latin typeface="Times New Roman"/>
              </a:rPr>
              <a:t>&lt;footer&gt;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873756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Myriad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9D0CB0-74C2-4074-8E6D-258F0730F926}" type="slidenum">
              <a:rPr b="0" lang="en-US" sz="1200" spc="-1" strike="noStrike">
                <a:solidFill>
                  <a:srgbClr val="8b8b8b"/>
                </a:solidFill>
                <a:latin typeface="Myriad Pro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60948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PH" sz="1400" spc="-1" strike="noStrike">
                <a:latin typeface="Times New Roman"/>
              </a:defRPr>
            </a:lvl1pPr>
          </a:lstStyle>
          <a:p>
            <a:r>
              <a:rPr b="0" lang="en-PH" sz="1400" spc="-1" strike="noStrike">
                <a:latin typeface="Times New Roman"/>
              </a:rPr>
              <a:t>&lt;date/time&gt;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4165560" y="6356520"/>
            <a:ext cx="3857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PH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PH" sz="1400" spc="-1" strike="noStrike">
                <a:latin typeface="Times New Roman"/>
              </a:rPr>
              <a:t>&lt;footer&gt;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873756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Myriad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033A04D-CF9A-4259-90AF-58CC33FFA1ED}" type="slidenum">
              <a:rPr b="0" lang="en-US" sz="1200" spc="-1" strike="noStrike">
                <a:solidFill>
                  <a:srgbClr val="8b8b8b"/>
                </a:solidFill>
                <a:latin typeface="Myriad Pro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60948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PH" sz="1400" spc="-1" strike="noStrike">
                <a:latin typeface="Times New Roman"/>
              </a:defRPr>
            </a:lvl1pPr>
          </a:lstStyle>
          <a:p>
            <a:r>
              <a:rPr b="0" lang="en-PH" sz="1400" spc="-1" strike="noStrike">
                <a:latin typeface="Times New Roman"/>
              </a:rPr>
              <a:t>&lt;date/time&gt;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PH" sz="4400" spc="-1" strike="noStrike">
                <a:latin typeface="Arial"/>
              </a:rPr>
              <a:t>Click to edit the title text format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4165560" y="6356520"/>
            <a:ext cx="385704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PH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PH" sz="1400" spc="-1" strike="noStrike">
                <a:latin typeface="Times New Roman"/>
              </a:rPr>
              <a:t>&lt;footer&gt;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873756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Myriad Pro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904F23-42DA-4CBC-B830-46F9F5966F46}" type="slidenum">
              <a:rPr b="0" lang="en-US" sz="1200" spc="-1" strike="noStrike">
                <a:solidFill>
                  <a:srgbClr val="8b8b8b"/>
                </a:solidFill>
                <a:latin typeface="Myriad Pro"/>
              </a:rPr>
              <a:t>&lt;number&gt;</a:t>
            </a:fld>
            <a:endParaRPr b="0" lang="en-PH" sz="12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609480" y="6356520"/>
            <a:ext cx="2841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PH" sz="1400" spc="-1" strike="noStrike">
                <a:latin typeface="Times New Roman"/>
              </a:defRPr>
            </a:lvl1pPr>
          </a:lstStyle>
          <a:p>
            <a:r>
              <a:rPr b="0" lang="en-PH" sz="1400" spc="-1" strike="noStrike">
                <a:latin typeface="Times New Roman"/>
              </a:rPr>
              <a:t>&lt;date/time&gt;</a:t>
            </a:r>
            <a:endParaRPr b="0" lang="en-PH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PH" sz="4400" spc="-1" strike="noStrike">
                <a:latin typeface="Arial"/>
              </a:rPr>
              <a:t>Click to edit the title text format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3200" spc="-1" strike="noStrike">
                <a:latin typeface="Arial"/>
              </a:rPr>
              <a:t>Click to edit the outline text format</a:t>
            </a:r>
            <a:endParaRPr b="0" lang="en-PH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800" spc="-1" strike="noStrike">
                <a:latin typeface="Arial"/>
              </a:rPr>
              <a:t>Second Outline Level</a:t>
            </a:r>
            <a:endParaRPr b="0" lang="en-PH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400" spc="-1" strike="noStrike">
                <a:latin typeface="Arial"/>
              </a:rPr>
              <a:t>Third Outline Level</a:t>
            </a:r>
            <a:endParaRPr b="0" lang="en-PH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PH" sz="2000" spc="-1" strike="noStrike">
                <a:latin typeface="Arial"/>
              </a:rPr>
              <a:t>Fourth Outline Level</a:t>
            </a:r>
            <a:endParaRPr b="0" lang="en-PH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Fifth Outline Level</a:t>
            </a:r>
            <a:endParaRPr b="0" lang="en-PH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Sixth Outline Level</a:t>
            </a:r>
            <a:endParaRPr b="0" lang="en-PH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PH" sz="2000" spc="-1" strike="noStrike">
                <a:latin typeface="Arial"/>
              </a:rPr>
              <a:t>Seventh Outline Level</a:t>
            </a:r>
            <a:endParaRPr b="0" lang="en-PH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video" Target="../media/media14.webm"/><Relationship Id="rId2" Type="http://schemas.microsoft.com/office/2007/relationships/media" Target="../media/media14.webm"/><Relationship Id="rId3" Type="http://schemas.openxmlformats.org/officeDocument/2006/relationships/image" Target="../media/image15.png"/><Relationship Id="rId4" Type="http://schemas.openxmlformats.org/officeDocument/2006/relationships/hyperlink" Target="https://en.wikipedia.org/wiki/Wagon-wheel_effect" TargetMode="External"/><Relationship Id="rId5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hyperlink" Target="http://www.michaelbach.de/ot/mot-wagonWheel/index.html" TargetMode="External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jpeg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hyperlink" Target="http://en.wikipedia.org/wiki/Bilinear_interpolation" TargetMode="Externa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jpeg"/><Relationship Id="rId3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hyperlink" Target="https://arxiv.org/abs/1606.01299" TargetMode="External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1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7.gif"/><Relationship Id="rId2" Type="http://schemas.openxmlformats.org/officeDocument/2006/relationships/hyperlink" Target="https://ai.googleblog.com/2018/10/see-better-and-further-with-super-res.html" TargetMode="External"/><Relationship Id="rId3" Type="http://schemas.openxmlformats.org/officeDocument/2006/relationships/image" Target="../media/image108.gif"/><Relationship Id="rId4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video" Target="../media/media109.mp4"/><Relationship Id="rId2" Type="http://schemas.microsoft.com/office/2007/relationships/media" Target="../media/media109.mp4"/><Relationship Id="rId3" Type="http://schemas.openxmlformats.org/officeDocument/2006/relationships/image" Target="../media/image110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spUNpyF58BY" TargetMode="Externa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2238200" cy="10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Myriad Pro"/>
              </a:rPr>
              <a:t>Image Resampling &amp; Interpolation</a:t>
            </a:r>
            <a:endParaRPr b="0" lang="en-PH" sz="4000" spc="-1" strike="noStrike">
              <a:latin typeface="Arial"/>
            </a:endParaRPr>
          </a:p>
        </p:txBody>
      </p:sp>
      <p:sp>
        <p:nvSpPr>
          <p:cNvPr id="171" name="Rectangle 7"/>
          <p:cNvSpPr/>
          <p:nvPr/>
        </p:nvSpPr>
        <p:spPr>
          <a:xfrm>
            <a:off x="-380880" y="1600200"/>
            <a:ext cx="12950280" cy="453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" blurRad="101520" dir="5400000" dist="7632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2" name="Group 2"/>
          <p:cNvGrpSpPr/>
          <p:nvPr/>
        </p:nvGrpSpPr>
        <p:grpSpPr>
          <a:xfrm>
            <a:off x="1127160" y="3048120"/>
            <a:ext cx="10010520" cy="2891880"/>
            <a:chOff x="1127160" y="3048120"/>
            <a:chExt cx="10010520" cy="2891880"/>
          </a:xfrm>
        </p:grpSpPr>
        <p:pic>
          <p:nvPicPr>
            <p:cNvPr id="173" name="Picture 2" descr="http://upload.wikimedia.org/wikipedia/commons/c/cb/Test_nn.png"/>
            <p:cNvPicPr/>
            <p:nvPr/>
          </p:nvPicPr>
          <p:blipFill>
            <a:blip r:embed="rId1"/>
            <a:stretch/>
          </p:blipFill>
          <p:spPr>
            <a:xfrm>
              <a:off x="1127160" y="3892680"/>
              <a:ext cx="2409480" cy="1202760"/>
            </a:xfrm>
            <a:prstGeom prst="rect">
              <a:avLst/>
            </a:prstGeom>
            <a:ln w="0">
              <a:solidFill>
                <a:srgbClr val="000000"/>
              </a:solidFill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74" name="Picture 4" descr="http://upload.wikimedia.org/wikipedia/commons/f/f5/Test_hq3x.png"/>
            <p:cNvPicPr/>
            <p:nvPr/>
          </p:nvPicPr>
          <p:blipFill>
            <a:blip r:embed="rId2"/>
            <a:stretch/>
          </p:blipFill>
          <p:spPr>
            <a:xfrm>
              <a:off x="5349960" y="3048120"/>
              <a:ext cx="5787720" cy="2891880"/>
            </a:xfrm>
            <a:prstGeom prst="rect">
              <a:avLst/>
            </a:prstGeom>
            <a:ln w="0">
              <a:solidFill>
                <a:srgbClr val="000000"/>
              </a:solidFill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5" name="Right Arrow 9"/>
            <p:cNvSpPr/>
            <p:nvPr/>
          </p:nvSpPr>
          <p:spPr>
            <a:xfrm>
              <a:off x="4143240" y="4064760"/>
              <a:ext cx="599760" cy="72036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f81bd"/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Wagon-wheel effect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13" name=""/>
          <p:cNvSpPr/>
          <p:nvPr/>
        </p:nvSpPr>
        <p:spPr>
          <a:xfrm>
            <a:off x="900000" y="3060000"/>
            <a:ext cx="864000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PH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https://www.facebook.com/reel/339821715445217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14" name=""/>
          <p:cNvSpPr/>
          <p:nvPr/>
        </p:nvSpPr>
        <p:spPr>
          <a:xfrm>
            <a:off x="900720" y="1993320"/>
            <a:ext cx="629928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PH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video_20240118_103148.mp4</a:t>
            </a:r>
            <a:endParaRPr b="0" lang="en-P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Wagon-wheel effect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1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74000" y="1600200"/>
            <a:ext cx="7040520" cy="3958920"/>
          </a:xfrm>
          <a:prstGeom prst="rect">
            <a:avLst/>
          </a:prstGeom>
          <a:ln w="0">
            <a:noFill/>
          </a:ln>
        </p:spPr>
      </p:pic>
      <p:sp>
        <p:nvSpPr>
          <p:cNvPr id="217" name="Rectangle 8"/>
          <p:cNvSpPr/>
          <p:nvPr/>
        </p:nvSpPr>
        <p:spPr>
          <a:xfrm>
            <a:off x="3124080" y="5721120"/>
            <a:ext cx="5940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Myriad Pro"/>
                <a:ea typeface="DejaVu Sans"/>
                <a:hlinkClick r:id="rId4"/>
              </a:rPr>
              <a:t>https://en.wikipedia.org/wiki/Wagon-wheel_effect</a:t>
            </a:r>
            <a:endParaRPr b="0" lang="en-P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81986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3" restart="whenNotActive" nodeType="interactiveSeq" fill="hold">
                <p:stCondLst>
                  <p:cond delay="0" evt="onClick">
                    <p:tgtEl>
                      <p:spTgt spid="216"/>
                    </p:tgtEl>
                  </p:cond>
                </p:stCondLst>
                <p:childTnLst>
                  <p:par>
                    <p:cTn id="34" fill="hold">
                      <p:stCondLst>
                        <p:cond delay="0" evt="onClick">
                          <p:tgtEl>
                            <p:spTgt spid="216"/>
                          </p:tgtEl>
                        </p:cond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Wagon-wheel effect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19" name="Picture 18" descr=""/>
          <p:cNvPicPr/>
          <p:nvPr/>
        </p:nvPicPr>
        <p:blipFill>
          <a:blip r:embed="rId1"/>
          <a:srcRect l="8002" t="18287" r="9714" b="14665"/>
          <a:stretch/>
        </p:blipFill>
        <p:spPr>
          <a:xfrm>
            <a:off x="1981080" y="1317240"/>
            <a:ext cx="8226000" cy="5025600"/>
          </a:xfrm>
          <a:prstGeom prst="rect">
            <a:avLst/>
          </a:prstGeom>
          <a:ln w="9525">
            <a:noFill/>
          </a:ln>
        </p:spPr>
      </p:pic>
      <p:sp>
        <p:nvSpPr>
          <p:cNvPr id="220" name="Rectangle 11"/>
          <p:cNvSpPr/>
          <p:nvPr/>
        </p:nvSpPr>
        <p:spPr>
          <a:xfrm>
            <a:off x="1564200" y="6488640"/>
            <a:ext cx="849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(See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Myriad Pro"/>
                <a:ea typeface="DejaVu Sans"/>
                <a:hlinkClick r:id="rId2"/>
              </a:rPr>
              <a:t>http://www.michaelbach.de/ot/mot-wagonWheel/index.html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) 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21" name="Text Box 2"/>
          <p:cNvSpPr/>
          <p:nvPr/>
        </p:nvSpPr>
        <p:spPr>
          <a:xfrm>
            <a:off x="10210680" y="6491160"/>
            <a:ext cx="21736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L. Zhang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76320"/>
            <a:ext cx="95976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Nyquist limit – 2D example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23" name="Picture 4" descr=""/>
          <p:cNvPicPr/>
          <p:nvPr/>
        </p:nvPicPr>
        <p:blipFill>
          <a:blip r:embed="rId1"/>
          <a:stretch/>
        </p:blipFill>
        <p:spPr>
          <a:xfrm>
            <a:off x="1905120" y="990720"/>
            <a:ext cx="5698800" cy="5711400"/>
          </a:xfrm>
          <a:prstGeom prst="rect">
            <a:avLst/>
          </a:prstGeom>
          <a:ln w="9525">
            <a:noFill/>
          </a:ln>
        </p:spPr>
      </p:pic>
      <p:sp>
        <p:nvSpPr>
          <p:cNvPr id="224" name="Text Box 5"/>
          <p:cNvSpPr/>
          <p:nvPr/>
        </p:nvSpPr>
        <p:spPr>
          <a:xfrm>
            <a:off x="7467480" y="2209680"/>
            <a:ext cx="289188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Good sampling</a:t>
            </a:r>
            <a:endParaRPr b="0" lang="en-P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1800" spc="-1" strike="noStrike">
              <a:latin typeface="Arial"/>
            </a:endParaRPr>
          </a:p>
        </p:txBody>
      </p:sp>
      <p:sp>
        <p:nvSpPr>
          <p:cNvPr id="225" name="Text Box 6"/>
          <p:cNvSpPr/>
          <p:nvPr/>
        </p:nvSpPr>
        <p:spPr>
          <a:xfrm>
            <a:off x="7467480" y="4997520"/>
            <a:ext cx="289188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Bad sampling</a:t>
            </a:r>
            <a:endParaRPr b="0" lang="en-P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Aliasing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2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When downsampling by a factor of two</a:t>
            </a:r>
            <a:endParaRPr b="0" lang="en-PH" sz="32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Myriad Pro"/>
              </a:rPr>
              <a:t>Original image has frequencies that are too high</a:t>
            </a: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buNone/>
            </a:pP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How can we fix this?</a:t>
            </a:r>
            <a:endParaRPr b="0" lang="en-PH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icture 2" descr="vg-gauss-eighth"/>
          <p:cNvPicPr/>
          <p:nvPr/>
        </p:nvPicPr>
        <p:blipFill>
          <a:blip r:embed="rId1"/>
          <a:stretch/>
        </p:blipFill>
        <p:spPr>
          <a:xfrm>
            <a:off x="8686800" y="2617920"/>
            <a:ext cx="785520" cy="1036080"/>
          </a:xfrm>
          <a:prstGeom prst="rect">
            <a:avLst/>
          </a:prstGeom>
          <a:ln w="9525">
            <a:noFill/>
          </a:ln>
        </p:spPr>
      </p:pic>
      <p:pic>
        <p:nvPicPr>
          <p:cNvPr id="229" name="Picture 3" descr="vg-gauss-quarter"/>
          <p:cNvPicPr/>
          <p:nvPr/>
        </p:nvPicPr>
        <p:blipFill>
          <a:blip r:embed="rId2"/>
          <a:stretch/>
        </p:blipFill>
        <p:spPr>
          <a:xfrm>
            <a:off x="6588000" y="2124000"/>
            <a:ext cx="1561680" cy="2063160"/>
          </a:xfrm>
          <a:prstGeom prst="rect">
            <a:avLst/>
          </a:prstGeom>
          <a:ln w="9525">
            <a:noFill/>
          </a:ln>
        </p:spPr>
      </p:pic>
      <p:pic>
        <p:nvPicPr>
          <p:cNvPr id="230" name="Picture 4" descr="vg-gauss-half"/>
          <p:cNvPicPr/>
          <p:nvPr/>
        </p:nvPicPr>
        <p:blipFill>
          <a:blip r:embed="rId3"/>
          <a:stretch/>
        </p:blipFill>
        <p:spPr>
          <a:xfrm>
            <a:off x="2819520" y="1143000"/>
            <a:ext cx="3128400" cy="4117680"/>
          </a:xfrm>
          <a:prstGeom prst="rect">
            <a:avLst/>
          </a:prstGeom>
          <a:ln w="9525">
            <a:noFill/>
          </a:ln>
        </p:spPr>
      </p:pic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23000" y="152280"/>
            <a:ext cx="7921080" cy="83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Gaussian pre-filtering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32" name="Text Box 6"/>
          <p:cNvSpPr/>
          <p:nvPr/>
        </p:nvSpPr>
        <p:spPr>
          <a:xfrm>
            <a:off x="6923880" y="4241880"/>
            <a:ext cx="7390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 1/4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33" name="Text Box 7"/>
          <p:cNvSpPr/>
          <p:nvPr/>
        </p:nvSpPr>
        <p:spPr>
          <a:xfrm>
            <a:off x="8600400" y="3645000"/>
            <a:ext cx="7390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 1/8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34" name="Text Box 8"/>
          <p:cNvSpPr/>
          <p:nvPr/>
        </p:nvSpPr>
        <p:spPr>
          <a:xfrm>
            <a:off x="3438000" y="5334120"/>
            <a:ext cx="1523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Gaussian 1/2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35" name="Rectangle 9"/>
          <p:cNvSpPr/>
          <p:nvPr/>
        </p:nvSpPr>
        <p:spPr>
          <a:xfrm>
            <a:off x="984600" y="5867280"/>
            <a:ext cx="10047960" cy="1139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Solution: filter the image, </a:t>
            </a:r>
            <a:r>
              <a:rPr b="0" i="1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then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 subsample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236" name="Text Box 8"/>
          <p:cNvSpPr/>
          <p:nvPr/>
        </p:nvSpPr>
        <p:spPr>
          <a:xfrm>
            <a:off x="10083240" y="5220000"/>
            <a:ext cx="1616760" cy="303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vg-gauss-eighth"/>
          <p:cNvPicPr/>
          <p:nvPr/>
        </p:nvPicPr>
        <p:blipFill>
          <a:blip r:embed="rId1"/>
          <a:stretch/>
        </p:blipFill>
        <p:spPr>
          <a:xfrm>
            <a:off x="7772400" y="914400"/>
            <a:ext cx="3150720" cy="4154040"/>
          </a:xfrm>
          <a:prstGeom prst="rect">
            <a:avLst/>
          </a:prstGeom>
          <a:ln w="9525">
            <a:noFill/>
          </a:ln>
        </p:spPr>
      </p:pic>
      <p:pic>
        <p:nvPicPr>
          <p:cNvPr id="238" name="Picture 3" descr="vg-gauss-quarter"/>
          <p:cNvPicPr/>
          <p:nvPr/>
        </p:nvPicPr>
        <p:blipFill>
          <a:blip r:embed="rId2"/>
          <a:stretch/>
        </p:blipFill>
        <p:spPr>
          <a:xfrm>
            <a:off x="4570560" y="914400"/>
            <a:ext cx="3122280" cy="4123800"/>
          </a:xfrm>
          <a:prstGeom prst="rect">
            <a:avLst/>
          </a:prstGeom>
          <a:ln w="9525">
            <a:noFill/>
          </a:ln>
        </p:spPr>
      </p:pic>
      <p:pic>
        <p:nvPicPr>
          <p:cNvPr id="239" name="Picture 4" descr="vg-gauss-half"/>
          <p:cNvPicPr/>
          <p:nvPr/>
        </p:nvPicPr>
        <p:blipFill>
          <a:blip r:embed="rId3"/>
          <a:stretch/>
        </p:blipFill>
        <p:spPr>
          <a:xfrm>
            <a:off x="1371600" y="914400"/>
            <a:ext cx="3128400" cy="4117680"/>
          </a:xfrm>
          <a:prstGeom prst="rect">
            <a:avLst/>
          </a:prstGeom>
          <a:ln w="9525">
            <a:noFill/>
          </a:ln>
        </p:spPr>
      </p:pic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33520" y="76320"/>
            <a:ext cx="11274120" cy="83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3600" spc="-1" strike="noStrike">
                <a:solidFill>
                  <a:srgbClr val="000000"/>
                </a:solidFill>
                <a:latin typeface="Myriad Pro"/>
              </a:rPr>
              <a:t>Subsampling with Gaussian pre-filtering</a:t>
            </a:r>
            <a:endParaRPr b="0" lang="en-PH" sz="3600" spc="-1" strike="noStrike">
              <a:latin typeface="Arial"/>
            </a:endParaRPr>
          </a:p>
        </p:txBody>
      </p:sp>
      <p:sp>
        <p:nvSpPr>
          <p:cNvPr id="241" name="Text Box 6"/>
          <p:cNvSpPr/>
          <p:nvPr/>
        </p:nvSpPr>
        <p:spPr>
          <a:xfrm>
            <a:off x="5795280" y="5105520"/>
            <a:ext cx="8028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 1/4 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42" name="Text Box 7"/>
          <p:cNvSpPr/>
          <p:nvPr/>
        </p:nvSpPr>
        <p:spPr>
          <a:xfrm>
            <a:off x="8904960" y="5105520"/>
            <a:ext cx="7390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 1/8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43" name="Text Box 8"/>
          <p:cNvSpPr/>
          <p:nvPr/>
        </p:nvSpPr>
        <p:spPr>
          <a:xfrm>
            <a:off x="2066400" y="5105520"/>
            <a:ext cx="152388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Gaussian 1/2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44" name="Rectangle 9"/>
          <p:cNvSpPr/>
          <p:nvPr/>
        </p:nvSpPr>
        <p:spPr>
          <a:xfrm>
            <a:off x="1828800" y="5867280"/>
            <a:ext cx="8835480" cy="1139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64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Solution: filter the image, </a:t>
            </a:r>
            <a:r>
              <a:rPr b="0" i="1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then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  <a:ea typeface="DejaVu Sans"/>
              </a:rPr>
              <a:t> subsample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245" name="Text Box 8"/>
          <p:cNvSpPr/>
          <p:nvPr/>
        </p:nvSpPr>
        <p:spPr>
          <a:xfrm>
            <a:off x="9540000" y="5867280"/>
            <a:ext cx="190800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2" descr="vg-nn-half"/>
          <p:cNvPicPr/>
          <p:nvPr/>
        </p:nvPicPr>
        <p:blipFill>
          <a:blip r:embed="rId1"/>
          <a:stretch/>
        </p:blipFill>
        <p:spPr>
          <a:xfrm>
            <a:off x="1295280" y="914400"/>
            <a:ext cx="3177720" cy="4184280"/>
          </a:xfrm>
          <a:prstGeom prst="rect">
            <a:avLst/>
          </a:prstGeom>
          <a:ln w="9525">
            <a:noFill/>
          </a:ln>
        </p:spPr>
      </p:pic>
      <p:pic>
        <p:nvPicPr>
          <p:cNvPr id="247" name="Picture 3" descr="vg-nn-quarter"/>
          <p:cNvPicPr/>
          <p:nvPr/>
        </p:nvPicPr>
        <p:blipFill>
          <a:blip r:embed="rId2"/>
          <a:stretch/>
        </p:blipFill>
        <p:spPr>
          <a:xfrm>
            <a:off x="4495680" y="914400"/>
            <a:ext cx="3177720" cy="4196880"/>
          </a:xfrm>
          <a:prstGeom prst="rect">
            <a:avLst/>
          </a:prstGeom>
          <a:ln w="9525">
            <a:noFill/>
          </a:ln>
        </p:spPr>
      </p:pic>
      <p:pic>
        <p:nvPicPr>
          <p:cNvPr id="248" name="Picture 4" descr="vg-nn-eighth"/>
          <p:cNvPicPr/>
          <p:nvPr/>
        </p:nvPicPr>
        <p:blipFill>
          <a:blip r:embed="rId3"/>
          <a:stretch/>
        </p:blipFill>
        <p:spPr>
          <a:xfrm>
            <a:off x="7696080" y="900000"/>
            <a:ext cx="3195360" cy="4211280"/>
          </a:xfrm>
          <a:prstGeom prst="rect">
            <a:avLst/>
          </a:prstGeom>
          <a:ln w="9525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981080" y="-11736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Compare with...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50" name="Text Box 6"/>
          <p:cNvSpPr/>
          <p:nvPr/>
        </p:nvSpPr>
        <p:spPr>
          <a:xfrm>
            <a:off x="5267160" y="5105520"/>
            <a:ext cx="15267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1/4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(2x zoom)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251" name="Text Box 7"/>
          <p:cNvSpPr/>
          <p:nvPr/>
        </p:nvSpPr>
        <p:spPr>
          <a:xfrm>
            <a:off x="8467560" y="5105520"/>
            <a:ext cx="152676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1/8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(4x zoom)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252" name="Text Box 8"/>
          <p:cNvSpPr/>
          <p:nvPr/>
        </p:nvSpPr>
        <p:spPr>
          <a:xfrm>
            <a:off x="2822760" y="5105520"/>
            <a:ext cx="4968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1/2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253" name="Text Box 8"/>
          <p:cNvSpPr/>
          <p:nvPr/>
        </p:nvSpPr>
        <p:spPr>
          <a:xfrm>
            <a:off x="9540000" y="5964120"/>
            <a:ext cx="1368000" cy="515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43560"/>
            <a:ext cx="3784680" cy="1781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94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Gaussian pre-filtering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55" name="Picture 13" descr="C:\snavely\tmp\vg8.png"/>
          <p:cNvPicPr/>
          <p:nvPr/>
        </p:nvPicPr>
        <p:blipFill>
          <a:blip r:embed="rId1"/>
          <a:stretch/>
        </p:blipFill>
        <p:spPr>
          <a:xfrm>
            <a:off x="9595440" y="2753640"/>
            <a:ext cx="277560" cy="365760"/>
          </a:xfrm>
          <a:prstGeom prst="rect">
            <a:avLst/>
          </a:prstGeom>
          <a:ln w="0">
            <a:noFill/>
          </a:ln>
        </p:spPr>
      </p:pic>
      <p:sp>
        <p:nvSpPr>
          <p:cNvPr id="256" name="Rectangle 9"/>
          <p:cNvSpPr/>
          <p:nvPr/>
        </p:nvSpPr>
        <p:spPr>
          <a:xfrm>
            <a:off x="1662840" y="2658960"/>
            <a:ext cx="2652480" cy="1454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Solution: filter the image, </a:t>
            </a:r>
            <a:r>
              <a:rPr b="0" i="1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then</a:t>
            </a:r>
            <a:r>
              <a:rPr b="0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 subsample</a:t>
            </a:r>
            <a:endParaRPr b="0" lang="en-PH" sz="2400" spc="-1" strike="noStrike">
              <a:latin typeface="Arial"/>
            </a:endParaRPr>
          </a:p>
          <a:p>
            <a:pPr marL="743040" indent="-285840">
              <a:lnSpc>
                <a:spcPct val="9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PH" sz="2000" spc="-1" strike="noStrike">
              <a:latin typeface="Arial"/>
            </a:endParaRPr>
          </a:p>
        </p:txBody>
      </p:sp>
      <p:grpSp>
        <p:nvGrpSpPr>
          <p:cNvPr id="257" name="Group 46"/>
          <p:cNvGrpSpPr/>
          <p:nvPr/>
        </p:nvGrpSpPr>
        <p:grpSpPr>
          <a:xfrm>
            <a:off x="5250600" y="3261600"/>
            <a:ext cx="576000" cy="429480"/>
            <a:chOff x="5250600" y="3261600"/>
            <a:chExt cx="576000" cy="429480"/>
          </a:xfrm>
        </p:grpSpPr>
        <p:sp>
          <p:nvSpPr>
            <p:cNvPr id="258" name="Down Arrow 18"/>
            <p:cNvSpPr/>
            <p:nvPr/>
          </p:nvSpPr>
          <p:spPr>
            <a:xfrm>
              <a:off x="5265720" y="32616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TextBox 19"/>
            <p:cNvSpPr/>
            <p:nvPr/>
          </p:nvSpPr>
          <p:spPr>
            <a:xfrm>
              <a:off x="5250600" y="3320280"/>
              <a:ext cx="576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blur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260" name="Group 51"/>
          <p:cNvGrpSpPr/>
          <p:nvPr/>
        </p:nvGrpSpPr>
        <p:grpSpPr>
          <a:xfrm>
            <a:off x="4390560" y="3777480"/>
            <a:ext cx="2252880" cy="2989800"/>
            <a:chOff x="4390560" y="3777480"/>
            <a:chExt cx="2252880" cy="2989800"/>
          </a:xfrm>
        </p:grpSpPr>
        <p:pic>
          <p:nvPicPr>
            <p:cNvPr id="261" name="Picture 9" descr="C:\snavely\tmp\vg1b.png"/>
            <p:cNvPicPr/>
            <p:nvPr/>
          </p:nvPicPr>
          <p:blipFill>
            <a:blip r:embed="rId2"/>
            <a:stretch/>
          </p:blipFill>
          <p:spPr>
            <a:xfrm>
              <a:off x="4390560" y="3861360"/>
              <a:ext cx="2211480" cy="290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2" name="TextBox 21"/>
            <p:cNvSpPr/>
            <p:nvPr/>
          </p:nvSpPr>
          <p:spPr>
            <a:xfrm>
              <a:off x="5258520" y="3777480"/>
              <a:ext cx="1384920" cy="644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32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0</a:t>
              </a: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   H</a:t>
              </a:r>
              <a:endParaRPr b="0" lang="en-PH" sz="3200" spc="-1" strike="noStrike">
                <a:latin typeface="Arial"/>
              </a:endParaRPr>
            </a:p>
          </p:txBody>
        </p:sp>
        <p:sp>
          <p:nvSpPr>
            <p:cNvPr id="263" name="TextBox 22"/>
            <p:cNvSpPr/>
            <p:nvPr/>
          </p:nvSpPr>
          <p:spPr>
            <a:xfrm>
              <a:off x="5764680" y="3864600"/>
              <a:ext cx="383760" cy="57708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*</a:t>
              </a:r>
              <a:endParaRPr b="0" lang="en-PH" sz="3200" spc="-1" strike="noStrike">
                <a:latin typeface="Arial"/>
              </a:endParaRPr>
            </a:p>
          </p:txBody>
        </p:sp>
      </p:grpSp>
      <p:grpSp>
        <p:nvGrpSpPr>
          <p:cNvPr id="264" name="Group 47"/>
          <p:cNvGrpSpPr/>
          <p:nvPr/>
        </p:nvGrpSpPr>
        <p:grpSpPr>
          <a:xfrm>
            <a:off x="5951520" y="3093840"/>
            <a:ext cx="1278360" cy="682200"/>
            <a:chOff x="5951520" y="3093840"/>
            <a:chExt cx="1278360" cy="682200"/>
          </a:xfrm>
        </p:grpSpPr>
        <p:sp>
          <p:nvSpPr>
            <p:cNvPr id="265" name="Down Arrow 23"/>
            <p:cNvSpPr/>
            <p:nvPr/>
          </p:nvSpPr>
          <p:spPr>
            <a:xfrm rot="13480800">
              <a:off x="6310800" y="32202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TextBox 24"/>
            <p:cNvSpPr/>
            <p:nvPr/>
          </p:nvSpPr>
          <p:spPr>
            <a:xfrm>
              <a:off x="5951520" y="3309120"/>
              <a:ext cx="1278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subsample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267" name="Group 48"/>
          <p:cNvGrpSpPr/>
          <p:nvPr/>
        </p:nvGrpSpPr>
        <p:grpSpPr>
          <a:xfrm>
            <a:off x="7231680" y="3261600"/>
            <a:ext cx="576000" cy="429480"/>
            <a:chOff x="7231680" y="3261600"/>
            <a:chExt cx="576000" cy="429480"/>
          </a:xfrm>
        </p:grpSpPr>
        <p:sp>
          <p:nvSpPr>
            <p:cNvPr id="268" name="Down Arrow 25"/>
            <p:cNvSpPr/>
            <p:nvPr/>
          </p:nvSpPr>
          <p:spPr>
            <a:xfrm>
              <a:off x="7247160" y="32616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TextBox 26"/>
            <p:cNvSpPr/>
            <p:nvPr/>
          </p:nvSpPr>
          <p:spPr>
            <a:xfrm>
              <a:off x="7231680" y="3320280"/>
              <a:ext cx="576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blur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270" name="Group 49"/>
          <p:cNvGrpSpPr/>
          <p:nvPr/>
        </p:nvGrpSpPr>
        <p:grpSpPr>
          <a:xfrm>
            <a:off x="7791120" y="3093840"/>
            <a:ext cx="1278360" cy="682200"/>
            <a:chOff x="7791120" y="3093840"/>
            <a:chExt cx="1278360" cy="682200"/>
          </a:xfrm>
        </p:grpSpPr>
        <p:sp>
          <p:nvSpPr>
            <p:cNvPr id="271" name="Down Arrow 27"/>
            <p:cNvSpPr/>
            <p:nvPr/>
          </p:nvSpPr>
          <p:spPr>
            <a:xfrm rot="13480800">
              <a:off x="8150400" y="32202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TextBox 28"/>
            <p:cNvSpPr/>
            <p:nvPr/>
          </p:nvSpPr>
          <p:spPr>
            <a:xfrm>
              <a:off x="7791120" y="3298320"/>
              <a:ext cx="1278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subsample</a:t>
              </a:r>
              <a:endParaRPr b="0" lang="en-PH" sz="1600" spc="-1" strike="noStrike">
                <a:latin typeface="Arial"/>
              </a:endParaRPr>
            </a:p>
          </p:txBody>
        </p:sp>
      </p:grpSp>
      <p:sp>
        <p:nvSpPr>
          <p:cNvPr id="273" name="TextBox 33"/>
          <p:cNvSpPr/>
          <p:nvPr/>
        </p:nvSpPr>
        <p:spPr>
          <a:xfrm>
            <a:off x="9037080" y="2961000"/>
            <a:ext cx="6872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Myriad Pro"/>
                <a:ea typeface="DejaVu Sans"/>
              </a:rPr>
              <a:t>…</a:t>
            </a:r>
            <a:endParaRPr b="0" lang="en-PH" sz="4000" spc="-1" strike="noStrike">
              <a:latin typeface="Arial"/>
            </a:endParaRPr>
          </a:p>
        </p:txBody>
      </p:sp>
      <p:pic>
        <p:nvPicPr>
          <p:cNvPr id="274" name="Picture 14" descr="C:\snavely\tmp\vg8b.png"/>
          <p:cNvPicPr/>
          <p:nvPr/>
        </p:nvPicPr>
        <p:blipFill>
          <a:blip r:embed="rId3"/>
          <a:stretch/>
        </p:blipFill>
        <p:spPr>
          <a:xfrm>
            <a:off x="9595440" y="3844440"/>
            <a:ext cx="276840" cy="36432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15" descr="C:\snavely\tmp\vg16.png"/>
          <p:cNvPicPr/>
          <p:nvPr/>
        </p:nvPicPr>
        <p:blipFill>
          <a:blip r:embed="rId4"/>
          <a:stretch/>
        </p:blipFill>
        <p:spPr>
          <a:xfrm>
            <a:off x="10134360" y="2938680"/>
            <a:ext cx="136440" cy="18036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16" descr="C:\snavely\tmp\vg16b.png"/>
          <p:cNvPicPr/>
          <p:nvPr/>
        </p:nvPicPr>
        <p:blipFill>
          <a:blip r:embed="rId5"/>
          <a:stretch/>
        </p:blipFill>
        <p:spPr>
          <a:xfrm>
            <a:off x="10134360" y="3844440"/>
            <a:ext cx="136440" cy="18036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7" descr="C:\snavely\tmp\vg32.png"/>
          <p:cNvPicPr/>
          <p:nvPr/>
        </p:nvPicPr>
        <p:blipFill>
          <a:blip r:embed="rId6"/>
          <a:stretch/>
        </p:blipFill>
        <p:spPr>
          <a:xfrm>
            <a:off x="10542600" y="3026520"/>
            <a:ext cx="66600" cy="92880"/>
          </a:xfrm>
          <a:prstGeom prst="rect">
            <a:avLst/>
          </a:prstGeom>
          <a:ln w="0">
            <a:noFill/>
          </a:ln>
        </p:spPr>
      </p:pic>
      <p:grpSp>
        <p:nvGrpSpPr>
          <p:cNvPr id="278" name="Group 52"/>
          <p:cNvGrpSpPr/>
          <p:nvPr/>
        </p:nvGrpSpPr>
        <p:grpSpPr>
          <a:xfrm>
            <a:off x="7011360" y="1655640"/>
            <a:ext cx="1210320" cy="1506240"/>
            <a:chOff x="7011360" y="1655640"/>
            <a:chExt cx="1210320" cy="1506240"/>
          </a:xfrm>
        </p:grpSpPr>
        <p:pic>
          <p:nvPicPr>
            <p:cNvPr id="279" name="Picture 10" descr="C:\snavely\tmp\vg2.png"/>
            <p:cNvPicPr/>
            <p:nvPr/>
          </p:nvPicPr>
          <p:blipFill>
            <a:blip r:embed="rId7"/>
            <a:stretch/>
          </p:blipFill>
          <p:spPr>
            <a:xfrm>
              <a:off x="7011360" y="1655640"/>
              <a:ext cx="1104120" cy="145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0" name="TextBox 38"/>
            <p:cNvSpPr/>
            <p:nvPr/>
          </p:nvSpPr>
          <p:spPr>
            <a:xfrm>
              <a:off x="7709760" y="2656080"/>
              <a:ext cx="511920" cy="5058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24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1</a:t>
              </a:r>
              <a:endParaRPr b="0" lang="en-PH" sz="2400" spc="-1" strike="noStrike">
                <a:latin typeface="Arial"/>
              </a:endParaRPr>
            </a:p>
          </p:txBody>
        </p:sp>
      </p:grpSp>
      <p:grpSp>
        <p:nvGrpSpPr>
          <p:cNvPr id="281" name="Group 53"/>
          <p:cNvGrpSpPr/>
          <p:nvPr/>
        </p:nvGrpSpPr>
        <p:grpSpPr>
          <a:xfrm>
            <a:off x="7011360" y="3799080"/>
            <a:ext cx="1179720" cy="1517400"/>
            <a:chOff x="7011360" y="3799080"/>
            <a:chExt cx="1179720" cy="1517400"/>
          </a:xfrm>
        </p:grpSpPr>
        <p:pic>
          <p:nvPicPr>
            <p:cNvPr id="282" name="Picture 11" descr="C:\snavely\tmp\vg2b.png"/>
            <p:cNvPicPr/>
            <p:nvPr/>
          </p:nvPicPr>
          <p:blipFill>
            <a:blip r:embed="rId8"/>
            <a:stretch/>
          </p:blipFill>
          <p:spPr>
            <a:xfrm>
              <a:off x="7011360" y="3861000"/>
              <a:ext cx="1104120" cy="145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3" name="TextBox 39"/>
            <p:cNvSpPr/>
            <p:nvPr/>
          </p:nvSpPr>
          <p:spPr>
            <a:xfrm>
              <a:off x="7104600" y="3799080"/>
              <a:ext cx="1086480" cy="5058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24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1</a:t>
              </a: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   H</a:t>
              </a:r>
              <a:endParaRPr b="0" lang="en-PH" sz="2400" spc="-1" strike="noStrike">
                <a:latin typeface="Arial"/>
              </a:endParaRPr>
            </a:p>
          </p:txBody>
        </p:sp>
        <p:sp>
          <p:nvSpPr>
            <p:cNvPr id="284" name="TextBox 40"/>
            <p:cNvSpPr/>
            <p:nvPr/>
          </p:nvSpPr>
          <p:spPr>
            <a:xfrm>
              <a:off x="7495920" y="3886200"/>
              <a:ext cx="331920" cy="455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*</a:t>
              </a:r>
              <a:endParaRPr b="0" lang="en-PH" sz="2400" spc="-1" strike="noStrike">
                <a:latin typeface="Arial"/>
              </a:endParaRPr>
            </a:p>
          </p:txBody>
        </p:sp>
      </p:grpSp>
      <p:grpSp>
        <p:nvGrpSpPr>
          <p:cNvPr id="285" name="Group 54"/>
          <p:cNvGrpSpPr/>
          <p:nvPr/>
        </p:nvGrpSpPr>
        <p:grpSpPr>
          <a:xfrm>
            <a:off x="8654400" y="2402280"/>
            <a:ext cx="648720" cy="785880"/>
            <a:chOff x="8654400" y="2402280"/>
            <a:chExt cx="648720" cy="785880"/>
          </a:xfrm>
        </p:grpSpPr>
        <p:pic>
          <p:nvPicPr>
            <p:cNvPr id="286" name="Picture 7" descr="C:\snavely\tmp\vg4.png"/>
            <p:cNvPicPr/>
            <p:nvPr/>
          </p:nvPicPr>
          <p:blipFill>
            <a:blip r:embed="rId9"/>
            <a:stretch/>
          </p:blipFill>
          <p:spPr>
            <a:xfrm>
              <a:off x="8654400" y="2402280"/>
              <a:ext cx="550080" cy="72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7" name="TextBox 43"/>
            <p:cNvSpPr/>
            <p:nvPr/>
          </p:nvSpPr>
          <p:spPr>
            <a:xfrm>
              <a:off x="8875080" y="2786760"/>
              <a:ext cx="428040" cy="401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18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2</a:t>
              </a:r>
              <a:endParaRPr b="0" lang="en-PH" sz="1800" spc="-1" strike="noStrike">
                <a:latin typeface="Arial"/>
              </a:endParaRPr>
            </a:p>
          </p:txBody>
        </p:sp>
      </p:grpSp>
      <p:pic>
        <p:nvPicPr>
          <p:cNvPr id="288" name="Picture 12" descr="C:\snavely\tmp\vg4b.png"/>
          <p:cNvPicPr/>
          <p:nvPr/>
        </p:nvPicPr>
        <p:blipFill>
          <a:blip r:embed="rId10"/>
          <a:stretch/>
        </p:blipFill>
        <p:spPr>
          <a:xfrm>
            <a:off x="8654400" y="3844440"/>
            <a:ext cx="550080" cy="726120"/>
          </a:xfrm>
          <a:prstGeom prst="rect">
            <a:avLst/>
          </a:prstGeom>
          <a:ln w="0">
            <a:noFill/>
          </a:ln>
        </p:spPr>
      </p:pic>
      <p:grpSp>
        <p:nvGrpSpPr>
          <p:cNvPr id="289" name="Group 50"/>
          <p:cNvGrpSpPr/>
          <p:nvPr/>
        </p:nvGrpSpPr>
        <p:grpSpPr>
          <a:xfrm>
            <a:off x="4383360" y="190800"/>
            <a:ext cx="2279520" cy="2979000"/>
            <a:chOff x="4383360" y="190800"/>
            <a:chExt cx="2279520" cy="2979000"/>
          </a:xfrm>
        </p:grpSpPr>
        <p:pic>
          <p:nvPicPr>
            <p:cNvPr id="290" name="Picture 8" descr="C:\snavely\tmp\vg.png"/>
            <p:cNvPicPr/>
            <p:nvPr/>
          </p:nvPicPr>
          <p:blipFill>
            <a:blip r:embed="rId11"/>
            <a:stretch/>
          </p:blipFill>
          <p:spPr>
            <a:xfrm>
              <a:off x="4383360" y="190800"/>
              <a:ext cx="2232720" cy="293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1" name="TextBox 20"/>
            <p:cNvSpPr/>
            <p:nvPr/>
          </p:nvSpPr>
          <p:spPr>
            <a:xfrm>
              <a:off x="6042960" y="2525400"/>
              <a:ext cx="619920" cy="644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32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0</a:t>
              </a:r>
              <a:endParaRPr b="0" lang="en-PH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13" descr="C:\snavely\tmp\vg8.png"/>
          <p:cNvPicPr/>
          <p:nvPr/>
        </p:nvPicPr>
        <p:blipFill>
          <a:blip r:embed="rId1"/>
          <a:stretch/>
        </p:blipFill>
        <p:spPr>
          <a:xfrm>
            <a:off x="9595440" y="2753640"/>
            <a:ext cx="277560" cy="365760"/>
          </a:xfrm>
          <a:prstGeom prst="rect">
            <a:avLst/>
          </a:prstGeom>
          <a:ln w="0">
            <a:noFill/>
          </a:ln>
        </p:spPr>
      </p:pic>
      <p:grpSp>
        <p:nvGrpSpPr>
          <p:cNvPr id="293" name="Group 46"/>
          <p:cNvGrpSpPr/>
          <p:nvPr/>
        </p:nvGrpSpPr>
        <p:grpSpPr>
          <a:xfrm>
            <a:off x="5250600" y="3261600"/>
            <a:ext cx="576000" cy="429480"/>
            <a:chOff x="5250600" y="3261600"/>
            <a:chExt cx="576000" cy="429480"/>
          </a:xfrm>
        </p:grpSpPr>
        <p:sp>
          <p:nvSpPr>
            <p:cNvPr id="294" name="Down Arrow 18"/>
            <p:cNvSpPr/>
            <p:nvPr/>
          </p:nvSpPr>
          <p:spPr>
            <a:xfrm>
              <a:off x="5265720" y="32616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TextBox 19"/>
            <p:cNvSpPr/>
            <p:nvPr/>
          </p:nvSpPr>
          <p:spPr>
            <a:xfrm>
              <a:off x="5250600" y="3320280"/>
              <a:ext cx="576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blur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296" name="Group 51"/>
          <p:cNvGrpSpPr/>
          <p:nvPr/>
        </p:nvGrpSpPr>
        <p:grpSpPr>
          <a:xfrm>
            <a:off x="4390560" y="3777480"/>
            <a:ext cx="2444760" cy="2989800"/>
            <a:chOff x="4390560" y="3777480"/>
            <a:chExt cx="2444760" cy="2989800"/>
          </a:xfrm>
        </p:grpSpPr>
        <p:pic>
          <p:nvPicPr>
            <p:cNvPr id="297" name="Picture 9" descr="C:\snavely\tmp\vg1b.png"/>
            <p:cNvPicPr/>
            <p:nvPr/>
          </p:nvPicPr>
          <p:blipFill>
            <a:blip r:embed="rId2"/>
            <a:stretch/>
          </p:blipFill>
          <p:spPr>
            <a:xfrm>
              <a:off x="4390560" y="3861360"/>
              <a:ext cx="2211480" cy="290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8" name="TextBox 21"/>
            <p:cNvSpPr/>
            <p:nvPr/>
          </p:nvSpPr>
          <p:spPr>
            <a:xfrm>
              <a:off x="5450400" y="3777480"/>
              <a:ext cx="1384920" cy="644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32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0</a:t>
              </a: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   H</a:t>
              </a:r>
              <a:endParaRPr b="0" lang="en-PH" sz="3200" spc="-1" strike="noStrike">
                <a:latin typeface="Arial"/>
              </a:endParaRPr>
            </a:p>
          </p:txBody>
        </p:sp>
        <p:sp>
          <p:nvSpPr>
            <p:cNvPr id="299" name="TextBox 22"/>
            <p:cNvSpPr/>
            <p:nvPr/>
          </p:nvSpPr>
          <p:spPr>
            <a:xfrm>
              <a:off x="5956560" y="3864600"/>
              <a:ext cx="383760" cy="57708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*</a:t>
              </a:r>
              <a:endParaRPr b="0" lang="en-PH" sz="3200" spc="-1" strike="noStrike">
                <a:latin typeface="Arial"/>
              </a:endParaRPr>
            </a:p>
          </p:txBody>
        </p:sp>
      </p:grpSp>
      <p:grpSp>
        <p:nvGrpSpPr>
          <p:cNvPr id="300" name="Group 47"/>
          <p:cNvGrpSpPr/>
          <p:nvPr/>
        </p:nvGrpSpPr>
        <p:grpSpPr>
          <a:xfrm>
            <a:off x="5951520" y="3093840"/>
            <a:ext cx="1278360" cy="682200"/>
            <a:chOff x="5951520" y="3093840"/>
            <a:chExt cx="1278360" cy="682200"/>
          </a:xfrm>
        </p:grpSpPr>
        <p:sp>
          <p:nvSpPr>
            <p:cNvPr id="301" name="Down Arrow 23"/>
            <p:cNvSpPr/>
            <p:nvPr/>
          </p:nvSpPr>
          <p:spPr>
            <a:xfrm rot="13480800">
              <a:off x="6310800" y="32202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TextBox 24"/>
            <p:cNvSpPr/>
            <p:nvPr/>
          </p:nvSpPr>
          <p:spPr>
            <a:xfrm>
              <a:off x="5951520" y="3309120"/>
              <a:ext cx="1278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subsample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303" name="Group 48"/>
          <p:cNvGrpSpPr/>
          <p:nvPr/>
        </p:nvGrpSpPr>
        <p:grpSpPr>
          <a:xfrm>
            <a:off x="7231680" y="3261600"/>
            <a:ext cx="576000" cy="429480"/>
            <a:chOff x="7231680" y="3261600"/>
            <a:chExt cx="576000" cy="429480"/>
          </a:xfrm>
        </p:grpSpPr>
        <p:sp>
          <p:nvSpPr>
            <p:cNvPr id="304" name="Down Arrow 25"/>
            <p:cNvSpPr/>
            <p:nvPr/>
          </p:nvSpPr>
          <p:spPr>
            <a:xfrm>
              <a:off x="7247160" y="32616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TextBox 26"/>
            <p:cNvSpPr/>
            <p:nvPr/>
          </p:nvSpPr>
          <p:spPr>
            <a:xfrm>
              <a:off x="7231680" y="3320280"/>
              <a:ext cx="5760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blur</a:t>
              </a:r>
              <a:endParaRPr b="0" lang="en-PH" sz="1600" spc="-1" strike="noStrike">
                <a:latin typeface="Arial"/>
              </a:endParaRPr>
            </a:p>
          </p:txBody>
        </p:sp>
      </p:grpSp>
      <p:grpSp>
        <p:nvGrpSpPr>
          <p:cNvPr id="306" name="Group 49"/>
          <p:cNvGrpSpPr/>
          <p:nvPr/>
        </p:nvGrpSpPr>
        <p:grpSpPr>
          <a:xfrm>
            <a:off x="7791120" y="3093840"/>
            <a:ext cx="1278360" cy="682200"/>
            <a:chOff x="7791120" y="3093840"/>
            <a:chExt cx="1278360" cy="682200"/>
          </a:xfrm>
        </p:grpSpPr>
        <p:sp>
          <p:nvSpPr>
            <p:cNvPr id="307" name="Down Arrow 27"/>
            <p:cNvSpPr/>
            <p:nvPr/>
          </p:nvSpPr>
          <p:spPr>
            <a:xfrm rot="13480800">
              <a:off x="8150400" y="3220200"/>
              <a:ext cx="535680" cy="429480"/>
            </a:xfrm>
            <a:prstGeom prst="downArrow">
              <a:avLst>
                <a:gd name="adj1" fmla="val 50000"/>
                <a:gd name="adj2" fmla="val 58163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algn="tl" blurRad="50760" dir="2700000" dist="37674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TextBox 28"/>
            <p:cNvSpPr/>
            <p:nvPr/>
          </p:nvSpPr>
          <p:spPr>
            <a:xfrm>
              <a:off x="7791120" y="3298320"/>
              <a:ext cx="1278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6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subsample</a:t>
              </a:r>
              <a:endParaRPr b="0" lang="en-PH" sz="1600" spc="-1" strike="noStrike">
                <a:latin typeface="Arial"/>
              </a:endParaRPr>
            </a:p>
          </p:txBody>
        </p:sp>
      </p:grpSp>
      <p:sp>
        <p:nvSpPr>
          <p:cNvPr id="309" name="TextBox 33"/>
          <p:cNvSpPr/>
          <p:nvPr/>
        </p:nvSpPr>
        <p:spPr>
          <a:xfrm>
            <a:off x="9037080" y="2961000"/>
            <a:ext cx="687240" cy="6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Myriad Pro"/>
                <a:ea typeface="DejaVu Sans"/>
              </a:rPr>
              <a:t>…</a:t>
            </a:r>
            <a:endParaRPr b="0" lang="en-PH" sz="4000" spc="-1" strike="noStrike">
              <a:latin typeface="Arial"/>
            </a:endParaRPr>
          </a:p>
        </p:txBody>
      </p:sp>
      <p:pic>
        <p:nvPicPr>
          <p:cNvPr id="310" name="Picture 14" descr="C:\snavely\tmp\vg8b.png"/>
          <p:cNvPicPr/>
          <p:nvPr/>
        </p:nvPicPr>
        <p:blipFill>
          <a:blip r:embed="rId3"/>
          <a:stretch/>
        </p:blipFill>
        <p:spPr>
          <a:xfrm>
            <a:off x="9595440" y="3844440"/>
            <a:ext cx="276840" cy="36432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5" descr="C:\snavely\tmp\vg16.png"/>
          <p:cNvPicPr/>
          <p:nvPr/>
        </p:nvPicPr>
        <p:blipFill>
          <a:blip r:embed="rId4"/>
          <a:stretch/>
        </p:blipFill>
        <p:spPr>
          <a:xfrm>
            <a:off x="10134360" y="2938680"/>
            <a:ext cx="136440" cy="18036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16" descr="C:\snavely\tmp\vg16b.png"/>
          <p:cNvPicPr/>
          <p:nvPr/>
        </p:nvPicPr>
        <p:blipFill>
          <a:blip r:embed="rId5"/>
          <a:stretch/>
        </p:blipFill>
        <p:spPr>
          <a:xfrm>
            <a:off x="10134360" y="3844440"/>
            <a:ext cx="136440" cy="18036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17" descr="C:\snavely\tmp\vg32.png"/>
          <p:cNvPicPr/>
          <p:nvPr/>
        </p:nvPicPr>
        <p:blipFill>
          <a:blip r:embed="rId6"/>
          <a:stretch/>
        </p:blipFill>
        <p:spPr>
          <a:xfrm>
            <a:off x="10542600" y="3026520"/>
            <a:ext cx="66600" cy="92880"/>
          </a:xfrm>
          <a:prstGeom prst="rect">
            <a:avLst/>
          </a:prstGeom>
          <a:ln w="0">
            <a:noFill/>
          </a:ln>
        </p:spPr>
      </p:pic>
      <p:grpSp>
        <p:nvGrpSpPr>
          <p:cNvPr id="314" name="Group 52"/>
          <p:cNvGrpSpPr/>
          <p:nvPr/>
        </p:nvGrpSpPr>
        <p:grpSpPr>
          <a:xfrm>
            <a:off x="7011360" y="1655640"/>
            <a:ext cx="1210320" cy="1506240"/>
            <a:chOff x="7011360" y="1655640"/>
            <a:chExt cx="1210320" cy="1506240"/>
          </a:xfrm>
        </p:grpSpPr>
        <p:pic>
          <p:nvPicPr>
            <p:cNvPr id="315" name="Picture 10" descr="C:\snavely\tmp\vg2.png"/>
            <p:cNvPicPr/>
            <p:nvPr/>
          </p:nvPicPr>
          <p:blipFill>
            <a:blip r:embed="rId7"/>
            <a:stretch/>
          </p:blipFill>
          <p:spPr>
            <a:xfrm>
              <a:off x="7011360" y="1655640"/>
              <a:ext cx="1104120" cy="145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6" name="TextBox 38"/>
            <p:cNvSpPr/>
            <p:nvPr/>
          </p:nvSpPr>
          <p:spPr>
            <a:xfrm>
              <a:off x="7709760" y="2656080"/>
              <a:ext cx="511920" cy="5058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24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1</a:t>
              </a:r>
              <a:endParaRPr b="0" lang="en-PH" sz="2400" spc="-1" strike="noStrike">
                <a:latin typeface="Arial"/>
              </a:endParaRPr>
            </a:p>
          </p:txBody>
        </p:sp>
      </p:grpSp>
      <p:grpSp>
        <p:nvGrpSpPr>
          <p:cNvPr id="317" name="Group 53"/>
          <p:cNvGrpSpPr/>
          <p:nvPr/>
        </p:nvGrpSpPr>
        <p:grpSpPr>
          <a:xfrm>
            <a:off x="7011360" y="3799080"/>
            <a:ext cx="1338480" cy="1517400"/>
            <a:chOff x="7011360" y="3799080"/>
            <a:chExt cx="1338480" cy="1517400"/>
          </a:xfrm>
        </p:grpSpPr>
        <p:pic>
          <p:nvPicPr>
            <p:cNvPr id="318" name="Picture 11" descr="C:\snavely\tmp\vg2b.png"/>
            <p:cNvPicPr/>
            <p:nvPr/>
          </p:nvPicPr>
          <p:blipFill>
            <a:blip r:embed="rId8"/>
            <a:stretch/>
          </p:blipFill>
          <p:spPr>
            <a:xfrm>
              <a:off x="7011360" y="3861000"/>
              <a:ext cx="1104120" cy="145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19" name="TextBox 39"/>
            <p:cNvSpPr/>
            <p:nvPr/>
          </p:nvSpPr>
          <p:spPr>
            <a:xfrm>
              <a:off x="7263360" y="3799080"/>
              <a:ext cx="1086480" cy="5058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24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1</a:t>
              </a:r>
              <a:r>
                <a:rPr b="1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   H</a:t>
              </a:r>
              <a:endParaRPr b="0" lang="en-PH" sz="2400" spc="-1" strike="noStrike">
                <a:latin typeface="Arial"/>
              </a:endParaRPr>
            </a:p>
          </p:txBody>
        </p:sp>
        <p:sp>
          <p:nvSpPr>
            <p:cNvPr id="320" name="TextBox 40"/>
            <p:cNvSpPr/>
            <p:nvPr/>
          </p:nvSpPr>
          <p:spPr>
            <a:xfrm>
              <a:off x="7655040" y="3886200"/>
              <a:ext cx="331920" cy="455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24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*</a:t>
              </a:r>
              <a:endParaRPr b="0" lang="en-PH" sz="2400" spc="-1" strike="noStrike">
                <a:latin typeface="Arial"/>
              </a:endParaRPr>
            </a:p>
          </p:txBody>
        </p:sp>
      </p:grpSp>
      <p:grpSp>
        <p:nvGrpSpPr>
          <p:cNvPr id="321" name="Group 54"/>
          <p:cNvGrpSpPr/>
          <p:nvPr/>
        </p:nvGrpSpPr>
        <p:grpSpPr>
          <a:xfrm>
            <a:off x="8654400" y="2402280"/>
            <a:ext cx="648720" cy="785880"/>
            <a:chOff x="8654400" y="2402280"/>
            <a:chExt cx="648720" cy="785880"/>
          </a:xfrm>
        </p:grpSpPr>
        <p:pic>
          <p:nvPicPr>
            <p:cNvPr id="322" name="Picture 7" descr="C:\snavely\tmp\vg4.png"/>
            <p:cNvPicPr/>
            <p:nvPr/>
          </p:nvPicPr>
          <p:blipFill>
            <a:blip r:embed="rId9"/>
            <a:stretch/>
          </p:blipFill>
          <p:spPr>
            <a:xfrm>
              <a:off x="8654400" y="2402280"/>
              <a:ext cx="550080" cy="7261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3" name="TextBox 43"/>
            <p:cNvSpPr/>
            <p:nvPr/>
          </p:nvSpPr>
          <p:spPr>
            <a:xfrm>
              <a:off x="8875080" y="2786760"/>
              <a:ext cx="428040" cy="401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18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18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2</a:t>
              </a:r>
              <a:endParaRPr b="0" lang="en-PH" sz="1800" spc="-1" strike="noStrike">
                <a:latin typeface="Arial"/>
              </a:endParaRPr>
            </a:p>
          </p:txBody>
        </p:sp>
      </p:grpSp>
      <p:pic>
        <p:nvPicPr>
          <p:cNvPr id="324" name="Picture 12" descr="C:\snavely\tmp\vg4b.png"/>
          <p:cNvPicPr/>
          <p:nvPr/>
        </p:nvPicPr>
        <p:blipFill>
          <a:blip r:embed="rId10"/>
          <a:stretch/>
        </p:blipFill>
        <p:spPr>
          <a:xfrm>
            <a:off x="8654400" y="3844440"/>
            <a:ext cx="550080" cy="726120"/>
          </a:xfrm>
          <a:prstGeom prst="rect">
            <a:avLst/>
          </a:prstGeom>
          <a:ln w="0">
            <a:noFill/>
          </a:ln>
        </p:spPr>
      </p:pic>
      <p:grpSp>
        <p:nvGrpSpPr>
          <p:cNvPr id="325" name="Group 50"/>
          <p:cNvGrpSpPr/>
          <p:nvPr/>
        </p:nvGrpSpPr>
        <p:grpSpPr>
          <a:xfrm>
            <a:off x="4383360" y="190800"/>
            <a:ext cx="2279520" cy="2979000"/>
            <a:chOff x="4383360" y="190800"/>
            <a:chExt cx="2279520" cy="2979000"/>
          </a:xfrm>
        </p:grpSpPr>
        <p:pic>
          <p:nvPicPr>
            <p:cNvPr id="326" name="Picture 8" descr="C:\snavely\tmp\vg.png"/>
            <p:cNvPicPr/>
            <p:nvPr/>
          </p:nvPicPr>
          <p:blipFill>
            <a:blip r:embed="rId11"/>
            <a:stretch/>
          </p:blipFill>
          <p:spPr>
            <a:xfrm>
              <a:off x="4383360" y="190800"/>
              <a:ext cx="2232720" cy="29347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7" name="TextBox 20"/>
            <p:cNvSpPr/>
            <p:nvPr/>
          </p:nvSpPr>
          <p:spPr>
            <a:xfrm>
              <a:off x="6042960" y="2525400"/>
              <a:ext cx="619920" cy="644400"/>
            </a:xfrm>
            <a:prstGeom prst="rect">
              <a:avLst/>
            </a:prstGeom>
            <a:noFill/>
            <a:ln w="0">
              <a:noFill/>
            </a:ln>
            <a:effectLst>
              <a:outerShdw algn="tl" blurRad="38160" dir="2700000" dist="37674" rotWithShape="0">
                <a:srgbClr val="000000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-US" sz="3200" spc="-1" strike="noStrike">
                  <a:solidFill>
                    <a:srgbClr val="ffffff"/>
                  </a:solidFill>
                  <a:latin typeface="Myriad Pro"/>
                  <a:ea typeface="DejaVu Sans"/>
                </a:rPr>
                <a:t>F</a:t>
              </a:r>
              <a:r>
                <a:rPr b="1" lang="en-US" sz="3200" spc="-1" strike="noStrike" baseline="-25000">
                  <a:solidFill>
                    <a:srgbClr val="ffffff"/>
                  </a:solidFill>
                  <a:latin typeface="Myriad Pro"/>
                  <a:ea typeface="DejaVu Sans"/>
                </a:rPr>
                <a:t>0</a:t>
              </a:r>
              <a:endParaRPr b="0" lang="en-PH" sz="3200" spc="-1" strike="noStrike">
                <a:latin typeface="Arial"/>
              </a:endParaRPr>
            </a:p>
          </p:txBody>
        </p:sp>
      </p:grpSp>
      <p:sp>
        <p:nvSpPr>
          <p:cNvPr id="328" name="Rectangle 56"/>
          <p:cNvSpPr/>
          <p:nvPr/>
        </p:nvSpPr>
        <p:spPr>
          <a:xfrm>
            <a:off x="4310640" y="3799080"/>
            <a:ext cx="6549480" cy="329472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TextBox 44"/>
          <p:cNvSpPr/>
          <p:nvPr/>
        </p:nvSpPr>
        <p:spPr>
          <a:xfrm>
            <a:off x="2907000" y="-616680"/>
            <a:ext cx="1636560" cy="373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39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{</a:t>
            </a:r>
            <a:endParaRPr b="0" lang="en-PH" sz="23900" spc="-1" strike="noStrike">
              <a:latin typeface="Arial"/>
            </a:endParaRPr>
          </a:p>
        </p:txBody>
      </p:sp>
      <p:sp>
        <p:nvSpPr>
          <p:cNvPr id="330" name="TextBox 45"/>
          <p:cNvSpPr/>
          <p:nvPr/>
        </p:nvSpPr>
        <p:spPr>
          <a:xfrm>
            <a:off x="1777320" y="1200960"/>
            <a:ext cx="1869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i="1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Gaussian pyramid</a:t>
            </a:r>
            <a:endParaRPr b="0" lang="en-PH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2238200" cy="10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Myriad Pro"/>
              </a:rPr>
              <a:t>Image Resampling &amp; Interpolation</a:t>
            </a:r>
            <a:endParaRPr b="0" lang="en-PH" sz="4000" spc="-1" strike="noStrike">
              <a:latin typeface="Arial"/>
            </a:endParaRPr>
          </a:p>
        </p:txBody>
      </p:sp>
      <p:sp>
        <p:nvSpPr>
          <p:cNvPr id="177" name="Rectangle 1"/>
          <p:cNvSpPr/>
          <p:nvPr/>
        </p:nvSpPr>
        <p:spPr>
          <a:xfrm>
            <a:off x="-380880" y="1600200"/>
            <a:ext cx="12950280" cy="453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" blurRad="101520" dir="5400000" dist="7632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"/>
          <p:cNvSpPr/>
          <p:nvPr/>
        </p:nvSpPr>
        <p:spPr>
          <a:xfrm>
            <a:off x="404640" y="2316960"/>
            <a:ext cx="11293560" cy="13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Reading: SZ Chapter 3.4-3.5</a:t>
            </a:r>
            <a:endParaRPr b="0" lang="en-PH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2" descr="https://upload.wikimedia.org/wikipedia/commons/thumb/4/43/Image_pyramid.svg/512px-Image_pyramid.svg.png"/>
          <p:cNvPicPr/>
          <p:nvPr/>
        </p:nvPicPr>
        <p:blipFill>
          <a:blip r:embed="rId1"/>
          <a:stretch/>
        </p:blipFill>
        <p:spPr>
          <a:xfrm>
            <a:off x="3657600" y="990720"/>
            <a:ext cx="4873320" cy="487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304920" y="239400"/>
            <a:ext cx="11578680" cy="83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78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Gaussian pyramids </a:t>
            </a:r>
            <a:r>
              <a:rPr b="0" lang="en-US" sz="4400" spc="-1" strike="noStrike">
                <a:solidFill>
                  <a:srgbClr val="000000"/>
                </a:solidFill>
                <a:latin typeface="Myriad Pro"/>
              </a:rPr>
              <a:t>[Burt and Adelson, 1983]</a:t>
            </a:r>
            <a:endParaRPr b="0" lang="en-PH" sz="4400" spc="-1" strike="noStrike">
              <a:latin typeface="Arial"/>
            </a:endParaRPr>
          </a:p>
        </p:txBody>
      </p:sp>
      <p:graphicFrame>
        <p:nvGraphicFramePr>
          <p:cNvPr id="333" name="Object 3"/>
          <p:cNvGraphicFramePr/>
          <p:nvPr/>
        </p:nvGraphicFramePr>
        <p:xfrm>
          <a:off x="3124080" y="1407960"/>
          <a:ext cx="5635080" cy="3933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334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124080" y="1407960"/>
                    <a:ext cx="5635080" cy="3933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35" name="Rectangle 5"/>
          <p:cNvSpPr/>
          <p:nvPr/>
        </p:nvSpPr>
        <p:spPr>
          <a:xfrm>
            <a:off x="1828800" y="5127120"/>
            <a:ext cx="8835480" cy="1748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743040" indent="-28584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PH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In computer graphics, a </a:t>
            </a:r>
            <a:r>
              <a:rPr b="0" i="1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mip map 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[Williams, 1983]</a:t>
            </a:r>
            <a:endParaRPr b="0" lang="en-PH" sz="18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A precursor to </a:t>
            </a:r>
            <a:r>
              <a:rPr b="0" i="1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wavelet transform</a:t>
            </a:r>
            <a:endParaRPr b="0" lang="en-PH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PH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Gaussian Pyramids have all sorts of applications in computer vision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336" name="Text Box 8"/>
          <p:cNvSpPr/>
          <p:nvPr/>
        </p:nvSpPr>
        <p:spPr>
          <a:xfrm>
            <a:off x="9900000" y="5604120"/>
            <a:ext cx="16171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3124080" y="1397160"/>
            <a:ext cx="5635440" cy="393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Object 3"/>
          <p:cNvGraphicFramePr/>
          <p:nvPr/>
        </p:nvGraphicFramePr>
        <p:xfrm>
          <a:off x="3124080" y="1407960"/>
          <a:ext cx="5635080" cy="3933360"/>
        </p:xfrm>
        <a:graphic>
          <a:graphicData uri="http://schemas.openxmlformats.org/presentationml/2006/ole">
            <p:oleObj r:id="rId1" spid="">
              <p:embed/>
              <p:pic>
                <p:nvPicPr>
                  <p:cNvPr id="339" name="Object 3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3124080" y="1407960"/>
                    <a:ext cx="5635080" cy="393336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340" name="Rectangle 5"/>
          <p:cNvSpPr/>
          <p:nvPr/>
        </p:nvSpPr>
        <p:spPr>
          <a:xfrm>
            <a:off x="380880" y="5247000"/>
            <a:ext cx="11350080" cy="9979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743040" indent="-285840">
              <a:lnSpc>
                <a:spcPct val="90000"/>
              </a:lnSpc>
              <a:spcBef>
                <a:spcPts val="479"/>
              </a:spcBef>
              <a:buNone/>
              <a:tabLst>
                <a:tab algn="l" pos="0"/>
              </a:tabLst>
            </a:pPr>
            <a:endParaRPr b="0" lang="en-PH" sz="2400" spc="-1" strike="noStrike">
              <a:latin typeface="Arial"/>
            </a:endParaRPr>
          </a:p>
          <a:p>
            <a:pPr marL="285840" indent="-28584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How much space does a Gaussian pyramid take compared to the original image?</a:t>
            </a:r>
            <a:endParaRPr b="0" lang="en-PH" sz="2400" spc="-1" strike="noStrike">
              <a:latin typeface="Arial"/>
            </a:endParaRPr>
          </a:p>
        </p:txBody>
      </p:sp>
      <p:sp>
        <p:nvSpPr>
          <p:cNvPr id="341" name="Text Box 8"/>
          <p:cNvSpPr/>
          <p:nvPr/>
        </p:nvSpPr>
        <p:spPr>
          <a:xfrm>
            <a:off x="8640000" y="6120000"/>
            <a:ext cx="21567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  <p:sp>
        <p:nvSpPr>
          <p:cNvPr id="342" name="Rectangle 2"/>
          <p:cNvSpPr/>
          <p:nvPr/>
        </p:nvSpPr>
        <p:spPr>
          <a:xfrm>
            <a:off x="304920" y="239400"/>
            <a:ext cx="1157868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4000"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Gaussian pyramids </a:t>
            </a:r>
            <a:r>
              <a:rPr b="0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[Burt and Adelson, 1983]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3"/>
          <a:stretch/>
        </p:blipFill>
        <p:spPr>
          <a:xfrm>
            <a:off x="3124080" y="1397160"/>
            <a:ext cx="5635440" cy="3933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Gaussian pyramid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45" name="Picture 7" descr=""/>
          <p:cNvPicPr/>
          <p:nvPr/>
        </p:nvPicPr>
        <p:blipFill>
          <a:blip r:embed="rId1"/>
          <a:stretch/>
        </p:blipFill>
        <p:spPr>
          <a:xfrm>
            <a:off x="897120" y="1799280"/>
            <a:ext cx="6482880" cy="4320720"/>
          </a:xfrm>
          <a:prstGeom prst="rect">
            <a:avLst/>
          </a:prstGeom>
          <a:ln w="9525">
            <a:noFill/>
          </a:ln>
        </p:spPr>
      </p:pic>
      <p:sp>
        <p:nvSpPr>
          <p:cNvPr id="346" name=""/>
          <p:cNvSpPr/>
          <p:nvPr/>
        </p:nvSpPr>
        <p:spPr>
          <a:xfrm>
            <a:off x="7920000" y="1800000"/>
            <a:ext cx="3780000" cy="21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n x n = n</a:t>
            </a:r>
            <a:r>
              <a:rPr b="0" lang="en-PH" sz="2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n/2 x n/2 = n</a:t>
            </a:r>
            <a:r>
              <a:rPr b="0" lang="en-PH" sz="2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/4</a:t>
            </a: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n/4 x n/4 = n</a:t>
            </a:r>
            <a:r>
              <a:rPr b="0" lang="en-PH" sz="2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/16</a:t>
            </a: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n/8 x n/8 = n</a:t>
            </a:r>
            <a:r>
              <a:rPr b="0" lang="en-PH" sz="2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/64</a:t>
            </a:r>
            <a:endParaRPr b="0" lang="en-PH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PH" sz="2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PH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Back to the checkerboard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1981080" y="1600200"/>
            <a:ext cx="8226000" cy="121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What should happen when you make the checkerboard smaller and smaller?</a:t>
            </a:r>
            <a:endParaRPr b="0" lang="en-PH" sz="3200" spc="-1" strike="noStrike">
              <a:latin typeface="Arial"/>
            </a:endParaRPr>
          </a:p>
        </p:txBody>
      </p:sp>
      <p:pic>
        <p:nvPicPr>
          <p:cNvPr id="349" name="Picture 6" descr=""/>
          <p:cNvPicPr/>
          <p:nvPr/>
        </p:nvPicPr>
        <p:blipFill>
          <a:blip r:embed="rId1"/>
          <a:stretch/>
        </p:blipFill>
        <p:spPr>
          <a:xfrm>
            <a:off x="2265480" y="3255840"/>
            <a:ext cx="2384280" cy="2384280"/>
          </a:xfrm>
          <a:prstGeom prst="rect">
            <a:avLst/>
          </a:prstGeom>
          <a:ln w="0">
            <a:noFill/>
          </a:ln>
        </p:spPr>
      </p:pic>
      <p:sp>
        <p:nvSpPr>
          <p:cNvPr id="350" name="TextBox 7"/>
          <p:cNvSpPr/>
          <p:nvPr/>
        </p:nvSpPr>
        <p:spPr>
          <a:xfrm>
            <a:off x="2280960" y="5726520"/>
            <a:ext cx="235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Naïve subsampling</a:t>
            </a:r>
            <a:endParaRPr b="0" lang="en-PH" sz="1800" spc="-1" strike="noStrike">
              <a:latin typeface="Arial"/>
            </a:endParaRPr>
          </a:p>
        </p:txBody>
      </p:sp>
      <p:grpSp>
        <p:nvGrpSpPr>
          <p:cNvPr id="351" name="Group 9"/>
          <p:cNvGrpSpPr/>
          <p:nvPr/>
        </p:nvGrpSpPr>
        <p:grpSpPr>
          <a:xfrm>
            <a:off x="5486400" y="3255840"/>
            <a:ext cx="2384280" cy="3049560"/>
            <a:chOff x="5486400" y="3255840"/>
            <a:chExt cx="2384280" cy="3049560"/>
          </a:xfrm>
        </p:grpSpPr>
        <p:pic>
          <p:nvPicPr>
            <p:cNvPr id="352" name="Picture 4" descr="A close up of a logo&#10;&#10;Description automatically generated"/>
            <p:cNvPicPr/>
            <p:nvPr/>
          </p:nvPicPr>
          <p:blipFill>
            <a:blip r:embed="rId2"/>
            <a:stretch/>
          </p:blipFill>
          <p:spPr>
            <a:xfrm>
              <a:off x="5486400" y="3255840"/>
              <a:ext cx="2384280" cy="23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53" name="TextBox 8"/>
            <p:cNvSpPr/>
            <p:nvPr/>
          </p:nvSpPr>
          <p:spPr>
            <a:xfrm>
              <a:off x="5539680" y="5667120"/>
              <a:ext cx="225396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Proper prefiltering</a:t>
              </a:r>
              <a:endParaRPr b="0" lang="en-PH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(“antialiasing”)</a:t>
              </a:r>
              <a:endParaRPr b="0" lang="en-PH" sz="1800" spc="-1" strike="noStrike">
                <a:latin typeface="Arial"/>
              </a:endParaRPr>
            </a:p>
          </p:txBody>
        </p:sp>
      </p:grpSp>
      <p:grpSp>
        <p:nvGrpSpPr>
          <p:cNvPr id="354" name="Group 13"/>
          <p:cNvGrpSpPr/>
          <p:nvPr/>
        </p:nvGrpSpPr>
        <p:grpSpPr>
          <a:xfrm>
            <a:off x="7007040" y="3247200"/>
            <a:ext cx="3504960" cy="1735560"/>
            <a:chOff x="7007040" y="3247200"/>
            <a:chExt cx="3504960" cy="1735560"/>
          </a:xfrm>
        </p:grpSpPr>
        <p:sp>
          <p:nvSpPr>
            <p:cNvPr id="355" name="TextBox 10"/>
            <p:cNvSpPr/>
            <p:nvPr/>
          </p:nvSpPr>
          <p:spPr>
            <a:xfrm>
              <a:off x="8274960" y="3247200"/>
              <a:ext cx="2237040" cy="1735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Image turns grey! (Average of black and white squares, because each pixel contains both.)</a:t>
              </a:r>
              <a:endParaRPr b="0" lang="en-PH" sz="1800" spc="-1" strike="noStrike">
                <a:latin typeface="Arial"/>
              </a:endParaRPr>
            </a:p>
          </p:txBody>
        </p:sp>
        <p:sp>
          <p:nvSpPr>
            <p:cNvPr id="356" name="Straight Arrow Connector 12"/>
            <p:cNvSpPr/>
            <p:nvPr/>
          </p:nvSpPr>
          <p:spPr>
            <a:xfrm flipH="1" flipV="1">
              <a:off x="7006680" y="3548160"/>
              <a:ext cx="1261080" cy="43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150">
              <a:solidFill>
                <a:srgbClr val="00000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An aside: Image Blending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376920" y="1415520"/>
            <a:ext cx="3941640" cy="3836880"/>
          </a:xfrm>
          <a:prstGeom prst="rect">
            <a:avLst/>
          </a:prstGeom>
          <a:ln w="0"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7936920" y="1381680"/>
            <a:ext cx="3941640" cy="3836880"/>
          </a:xfrm>
          <a:prstGeom prst="rect">
            <a:avLst/>
          </a:prstGeom>
          <a:ln w="0">
            <a:noFill/>
          </a:ln>
        </p:spPr>
      </p:pic>
      <p:pic>
        <p:nvPicPr>
          <p:cNvPr id="360" name="" descr=""/>
          <p:cNvPicPr/>
          <p:nvPr/>
        </p:nvPicPr>
        <p:blipFill>
          <a:blip r:embed="rId3"/>
          <a:stretch/>
        </p:blipFill>
        <p:spPr>
          <a:xfrm>
            <a:off x="4140000" y="1381680"/>
            <a:ext cx="3941640" cy="383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An aside: Image Blending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376920" y="1415520"/>
            <a:ext cx="2321640" cy="2260080"/>
          </a:xfrm>
          <a:prstGeom prst="rect">
            <a:avLst/>
          </a:prstGeom>
          <a:ln w="0">
            <a:noFill/>
          </a:ln>
        </p:spPr>
      </p:pic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4726440" y="1415520"/>
            <a:ext cx="2292120" cy="223128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2520000" y="1415520"/>
            <a:ext cx="2338560" cy="227628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4"/>
          <a:stretch/>
        </p:blipFill>
        <p:spPr>
          <a:xfrm>
            <a:off x="7560000" y="1415520"/>
            <a:ext cx="3722400" cy="366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An aside: Image Blending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376920" y="1415520"/>
            <a:ext cx="2321640" cy="2260080"/>
          </a:xfrm>
          <a:prstGeom prst="rect">
            <a:avLst/>
          </a:prstGeom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4726440" y="1415520"/>
            <a:ext cx="2292120" cy="2231280"/>
          </a:xfrm>
          <a:prstGeom prst="rect">
            <a:avLst/>
          </a:prstGeom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3"/>
          <a:stretch/>
        </p:blipFill>
        <p:spPr>
          <a:xfrm>
            <a:off x="2520000" y="1415520"/>
            <a:ext cx="2338560" cy="2276280"/>
          </a:xfrm>
          <a:prstGeom prst="rect">
            <a:avLst/>
          </a:prstGeom>
          <a:ln w="0">
            <a:noFill/>
          </a:ln>
        </p:spPr>
      </p:pic>
      <p:pic>
        <p:nvPicPr>
          <p:cNvPr id="370" name="" descr=""/>
          <p:cNvPicPr/>
          <p:nvPr/>
        </p:nvPicPr>
        <p:blipFill>
          <a:blip r:embed="rId4"/>
          <a:stretch/>
        </p:blipFill>
        <p:spPr>
          <a:xfrm>
            <a:off x="7560000" y="1415520"/>
            <a:ext cx="3722400" cy="3665160"/>
          </a:xfrm>
          <a:prstGeom prst="rect">
            <a:avLst/>
          </a:prstGeom>
          <a:ln w="0">
            <a:noFill/>
          </a:ln>
        </p:spPr>
      </p:pic>
      <p:pic>
        <p:nvPicPr>
          <p:cNvPr id="371" name="" descr=""/>
          <p:cNvPicPr/>
          <p:nvPr/>
        </p:nvPicPr>
        <p:blipFill>
          <a:blip r:embed="rId5"/>
          <a:stretch/>
        </p:blipFill>
        <p:spPr>
          <a:xfrm>
            <a:off x="4500000" y="5226840"/>
            <a:ext cx="6970680" cy="89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An aside: Image Blending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376920" y="1415520"/>
            <a:ext cx="2321640" cy="2260080"/>
          </a:xfrm>
          <a:prstGeom prst="rect">
            <a:avLst/>
          </a:prstGeom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/>
        </p:blipFill>
        <p:spPr>
          <a:xfrm>
            <a:off x="4726440" y="1415520"/>
            <a:ext cx="2292120" cy="223128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3"/>
          <a:stretch/>
        </p:blipFill>
        <p:spPr>
          <a:xfrm>
            <a:off x="2520000" y="1415520"/>
            <a:ext cx="2338560" cy="2276280"/>
          </a:xfrm>
          <a:prstGeom prst="rect">
            <a:avLst/>
          </a:prstGeom>
          <a:ln w="0">
            <a:noFill/>
          </a:ln>
        </p:spPr>
      </p:pic>
      <p:pic>
        <p:nvPicPr>
          <p:cNvPr id="376" name="" descr=""/>
          <p:cNvPicPr/>
          <p:nvPr/>
        </p:nvPicPr>
        <p:blipFill>
          <a:blip r:embed="rId4"/>
          <a:stretch/>
        </p:blipFill>
        <p:spPr>
          <a:xfrm>
            <a:off x="6840000" y="1440000"/>
            <a:ext cx="5256360" cy="4151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Upsampling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1981080" y="1600200"/>
            <a:ext cx="8226000" cy="485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This image is too small for this screen: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How can we make it 10 times as big?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Simplest approach: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repeat each row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and column 10 times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(“Nearest neighbor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  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interpolation”)</a:t>
            </a:r>
            <a:endParaRPr b="0" lang="en-PH" sz="3200" spc="-1" strike="noStrike">
              <a:latin typeface="Arial"/>
            </a:endParaRPr>
          </a:p>
        </p:txBody>
      </p:sp>
      <p:pic>
        <p:nvPicPr>
          <p:cNvPr id="379" name="Picture 4" descr="C:\snavely\work\teaching\09Fa-CS6610\lectures\lec02\images\bee10x.png"/>
          <p:cNvPicPr/>
          <p:nvPr/>
        </p:nvPicPr>
        <p:blipFill>
          <a:blip r:embed="rId1"/>
          <a:stretch/>
        </p:blipFill>
        <p:spPr>
          <a:xfrm>
            <a:off x="8280000" y="3441600"/>
            <a:ext cx="2675160" cy="2675160"/>
          </a:xfrm>
          <a:prstGeom prst="rect">
            <a:avLst/>
          </a:prstGeom>
          <a:ln w="0">
            <a:noFill/>
          </a:ln>
        </p:spPr>
      </p:pic>
      <p:pic>
        <p:nvPicPr>
          <p:cNvPr id="380" name="Picture 5" descr="C:\snavely\work\teaching\09Fa-CS6610\lectures\lec02\images\bee_small.png"/>
          <p:cNvPicPr/>
          <p:nvPr/>
        </p:nvPicPr>
        <p:blipFill>
          <a:blip r:embed="rId2"/>
          <a:stretch/>
        </p:blipFill>
        <p:spPr>
          <a:xfrm>
            <a:off x="4140000" y="2254680"/>
            <a:ext cx="264240" cy="26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scaling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180" name="Picture 3" descr="van_Gogh_-_Self_Portrait"/>
          <p:cNvPicPr/>
          <p:nvPr/>
        </p:nvPicPr>
        <p:blipFill>
          <a:blip r:embed="rId1"/>
          <a:stretch/>
        </p:blipFill>
        <p:spPr>
          <a:xfrm>
            <a:off x="5835600" y="-1371600"/>
            <a:ext cx="6276600" cy="8251560"/>
          </a:xfrm>
          <a:prstGeom prst="rect">
            <a:avLst/>
          </a:prstGeom>
          <a:ln w="9525">
            <a:noFill/>
          </a:ln>
        </p:spPr>
      </p:pic>
      <p:sp>
        <p:nvSpPr>
          <p:cNvPr id="181" name="Text Box 4"/>
          <p:cNvSpPr/>
          <p:nvPr/>
        </p:nvSpPr>
        <p:spPr>
          <a:xfrm>
            <a:off x="2270160" y="1716120"/>
            <a:ext cx="3337560" cy="14612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This image is too big to fit on the screen.  How can we generate a half-sized version?</a:t>
            </a:r>
            <a:endParaRPr b="0" lang="en-P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PH" sz="1800" spc="-1" strike="noStrike">
              <a:latin typeface="Arial"/>
            </a:endParaRPr>
          </a:p>
        </p:txBody>
      </p:sp>
      <p:sp>
        <p:nvSpPr>
          <p:cNvPr id="182" name="Text Box 8"/>
          <p:cNvSpPr/>
          <p:nvPr/>
        </p:nvSpPr>
        <p:spPr>
          <a:xfrm>
            <a:off x="9377280" y="6491160"/>
            <a:ext cx="19760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eeece1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2" descr="txp_fig"/>
          <p:cNvPicPr/>
          <p:nvPr/>
        </p:nvPicPr>
        <p:blipFill>
          <a:blip r:embed="rId1"/>
          <a:stretch/>
        </p:blipFill>
        <p:spPr>
          <a:xfrm>
            <a:off x="3124080" y="1797480"/>
            <a:ext cx="631440" cy="313920"/>
          </a:xfrm>
          <a:prstGeom prst="rect">
            <a:avLst/>
          </a:prstGeom>
          <a:ln w="9525">
            <a:noFill/>
          </a:ln>
        </p:spPr>
      </p:pic>
      <p:sp>
        <p:nvSpPr>
          <p:cNvPr id="382" name="Line 3"/>
          <p:cNvSpPr/>
          <p:nvPr/>
        </p:nvSpPr>
        <p:spPr>
          <a:xfrm flipV="1">
            <a:off x="4190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Freeform 4"/>
          <p:cNvSpPr/>
          <p:nvPr/>
        </p:nvSpPr>
        <p:spPr>
          <a:xfrm>
            <a:off x="4191120" y="2073600"/>
            <a:ext cx="3044520" cy="707760"/>
          </a:xfrm>
          <a:custGeom>
            <a:avLst/>
            <a:gdLst/>
            <a:ahLst/>
            <a:rect l="l" t="t" r="r" b="b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5"/>
          <p:cNvSpPr/>
          <p:nvPr/>
        </p:nvSpPr>
        <p:spPr>
          <a:xfrm flipV="1">
            <a:off x="4952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Line 6"/>
          <p:cNvSpPr/>
          <p:nvPr/>
        </p:nvSpPr>
        <p:spPr>
          <a:xfrm flipV="1">
            <a:off x="5715000" y="2492640"/>
            <a:ext cx="360" cy="914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Line 7"/>
          <p:cNvSpPr/>
          <p:nvPr/>
        </p:nvSpPr>
        <p:spPr>
          <a:xfrm flipV="1">
            <a:off x="6476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388" name="Oval 10"/>
          <p:cNvSpPr/>
          <p:nvPr/>
        </p:nvSpPr>
        <p:spPr>
          <a:xfrm>
            <a:off x="4152960" y="26834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Oval 11"/>
          <p:cNvSpPr/>
          <p:nvPr/>
        </p:nvSpPr>
        <p:spPr>
          <a:xfrm>
            <a:off x="5676840" y="24548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Oval 12"/>
          <p:cNvSpPr/>
          <p:nvPr/>
        </p:nvSpPr>
        <p:spPr>
          <a:xfrm>
            <a:off x="4915080" y="20642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Oval 13"/>
          <p:cNvSpPr/>
          <p:nvPr/>
        </p:nvSpPr>
        <p:spPr>
          <a:xfrm>
            <a:off x="6438960" y="267372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Line 14"/>
          <p:cNvSpPr/>
          <p:nvPr/>
        </p:nvSpPr>
        <p:spPr>
          <a:xfrm>
            <a:off x="3962160" y="3407040"/>
            <a:ext cx="3505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Line 15"/>
          <p:cNvSpPr/>
          <p:nvPr/>
        </p:nvSpPr>
        <p:spPr>
          <a:xfrm flipV="1">
            <a:off x="7238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Oval 16"/>
          <p:cNvSpPr/>
          <p:nvPr/>
        </p:nvSpPr>
        <p:spPr>
          <a:xfrm>
            <a:off x="7201080" y="20642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17"/>
          <p:cNvSpPr/>
          <p:nvPr/>
        </p:nvSpPr>
        <p:spPr>
          <a:xfrm flipV="1">
            <a:off x="3962160" y="1730520"/>
            <a:ext cx="360" cy="16765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Rectangle 18"/>
          <p:cNvSpPr/>
          <p:nvPr/>
        </p:nvSpPr>
        <p:spPr>
          <a:xfrm>
            <a:off x="2220840" y="4082040"/>
            <a:ext cx="7768800" cy="223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Recall that a digital images is formed as follows:</a:t>
            </a:r>
            <a:endParaRPr b="0" lang="en-PH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PH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It is a discrete point-sampling of a continuous function</a:t>
            </a: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If we could somehow reconstruct the original function, any new image could be generated, at any resolution and scale </a:t>
            </a:r>
            <a:endParaRPr b="0" lang="en-PH" sz="2000" spc="-1" strike="noStrike">
              <a:latin typeface="Arial"/>
            </a:endParaRPr>
          </a:p>
        </p:txBody>
      </p:sp>
      <p:pic>
        <p:nvPicPr>
          <p:cNvPr id="397" name="Picture 19" descr="Edittex"/>
          <p:cNvPicPr/>
          <p:nvPr/>
        </p:nvPicPr>
        <p:blipFill>
          <a:blip r:embed="rId2"/>
          <a:stretch/>
        </p:blipFill>
        <p:spPr>
          <a:xfrm>
            <a:off x="3438000" y="4673520"/>
            <a:ext cx="4339800" cy="319320"/>
          </a:xfrm>
          <a:prstGeom prst="rect">
            <a:avLst/>
          </a:prstGeom>
          <a:ln w="9525">
            <a:noFill/>
          </a:ln>
        </p:spPr>
      </p:pic>
      <p:sp>
        <p:nvSpPr>
          <p:cNvPr id="398" name="Text Box 20"/>
          <p:cNvSpPr/>
          <p:nvPr/>
        </p:nvSpPr>
        <p:spPr>
          <a:xfrm>
            <a:off x="4050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1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399" name="Text Box 21"/>
          <p:cNvSpPr/>
          <p:nvPr/>
        </p:nvSpPr>
        <p:spPr>
          <a:xfrm>
            <a:off x="4809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2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00" name="Text Box 22"/>
          <p:cNvSpPr/>
          <p:nvPr/>
        </p:nvSpPr>
        <p:spPr>
          <a:xfrm>
            <a:off x="5571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3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01" name="Text Box 23"/>
          <p:cNvSpPr/>
          <p:nvPr/>
        </p:nvSpPr>
        <p:spPr>
          <a:xfrm>
            <a:off x="633312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4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02" name="Text Box 24"/>
          <p:cNvSpPr/>
          <p:nvPr/>
        </p:nvSpPr>
        <p:spPr>
          <a:xfrm>
            <a:off x="7095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5</a:t>
            </a:r>
            <a:endParaRPr b="0" lang="en-PH" sz="1600" spc="-1" strike="noStrike">
              <a:latin typeface="Arial"/>
            </a:endParaRPr>
          </a:p>
        </p:txBody>
      </p:sp>
      <p:pic>
        <p:nvPicPr>
          <p:cNvPr id="403" name="Picture 25" descr="txp_fig"/>
          <p:cNvPicPr/>
          <p:nvPr/>
        </p:nvPicPr>
        <p:blipFill>
          <a:blip r:embed="rId3"/>
          <a:stretch/>
        </p:blipFill>
        <p:spPr>
          <a:xfrm>
            <a:off x="7543800" y="3332520"/>
            <a:ext cx="188640" cy="153720"/>
          </a:xfrm>
          <a:prstGeom prst="rect">
            <a:avLst/>
          </a:prstGeom>
          <a:ln w="9525">
            <a:noFill/>
          </a:ln>
        </p:spPr>
      </p:pic>
      <p:sp>
        <p:nvSpPr>
          <p:cNvPr id="404" name="Text Box 8"/>
          <p:cNvSpPr/>
          <p:nvPr/>
        </p:nvSpPr>
        <p:spPr>
          <a:xfrm>
            <a:off x="8719560" y="6491160"/>
            <a:ext cx="22496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Adapted from: S. Seitz</a:t>
            </a:r>
            <a:endParaRPr b="0" lang="en-PH" sz="1400" spc="-1" strike="noStrike">
              <a:latin typeface="Arial"/>
            </a:endParaRPr>
          </a:p>
        </p:txBody>
      </p:sp>
      <p:sp>
        <p:nvSpPr>
          <p:cNvPr id="405" name="Text Box 34"/>
          <p:cNvSpPr/>
          <p:nvPr/>
        </p:nvSpPr>
        <p:spPr>
          <a:xfrm>
            <a:off x="8434080" y="2409480"/>
            <a:ext cx="165348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d = 1 in this </a:t>
            </a:r>
            <a:endParaRPr b="0" lang="en-P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example</a:t>
            </a:r>
            <a:endParaRPr b="0" lang="en-P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 2"/>
          <p:cNvSpPr/>
          <p:nvPr/>
        </p:nvSpPr>
        <p:spPr>
          <a:xfrm flipV="1">
            <a:off x="6095880" y="2673720"/>
            <a:ext cx="360" cy="73332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3"/>
          <p:cNvSpPr/>
          <p:nvPr/>
        </p:nvSpPr>
        <p:spPr>
          <a:xfrm flipV="1">
            <a:off x="4190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Freeform 4"/>
          <p:cNvSpPr/>
          <p:nvPr/>
        </p:nvSpPr>
        <p:spPr>
          <a:xfrm>
            <a:off x="4191120" y="2073600"/>
            <a:ext cx="3044520" cy="707760"/>
          </a:xfrm>
          <a:custGeom>
            <a:avLst/>
            <a:gdLst/>
            <a:ahLst/>
            <a:rect l="l" t="t" r="r" b="b"/>
            <a:pathLst>
              <a:path w="1920" h="448">
                <a:moveTo>
                  <a:pt x="0" y="408"/>
                </a:moveTo>
                <a:cubicBezTo>
                  <a:pt x="160" y="228"/>
                  <a:pt x="320" y="48"/>
                  <a:pt x="480" y="24"/>
                </a:cubicBezTo>
                <a:cubicBezTo>
                  <a:pt x="640" y="0"/>
                  <a:pt x="800" y="200"/>
                  <a:pt x="960" y="264"/>
                </a:cubicBezTo>
                <a:cubicBezTo>
                  <a:pt x="1120" y="328"/>
                  <a:pt x="1280" y="448"/>
                  <a:pt x="1440" y="408"/>
                </a:cubicBezTo>
                <a:cubicBezTo>
                  <a:pt x="1600" y="368"/>
                  <a:pt x="1760" y="196"/>
                  <a:pt x="1920" y="24"/>
                </a:cubicBez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5"/>
          <p:cNvSpPr/>
          <p:nvPr/>
        </p:nvSpPr>
        <p:spPr>
          <a:xfrm flipV="1">
            <a:off x="4952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6"/>
          <p:cNvSpPr/>
          <p:nvPr/>
        </p:nvSpPr>
        <p:spPr>
          <a:xfrm flipV="1">
            <a:off x="5715000" y="2492640"/>
            <a:ext cx="360" cy="914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7"/>
          <p:cNvSpPr/>
          <p:nvPr/>
        </p:nvSpPr>
        <p:spPr>
          <a:xfrm flipV="1">
            <a:off x="6476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413" name="Oval 10"/>
          <p:cNvSpPr/>
          <p:nvPr/>
        </p:nvSpPr>
        <p:spPr>
          <a:xfrm>
            <a:off x="4152960" y="268344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Oval 11"/>
          <p:cNvSpPr/>
          <p:nvPr/>
        </p:nvSpPr>
        <p:spPr>
          <a:xfrm>
            <a:off x="5676840" y="245484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Oval 12"/>
          <p:cNvSpPr/>
          <p:nvPr/>
        </p:nvSpPr>
        <p:spPr>
          <a:xfrm>
            <a:off x="4915080" y="206424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Oval 13"/>
          <p:cNvSpPr/>
          <p:nvPr/>
        </p:nvSpPr>
        <p:spPr>
          <a:xfrm>
            <a:off x="6438960" y="267372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4"/>
          <p:cNvSpPr/>
          <p:nvPr/>
        </p:nvSpPr>
        <p:spPr>
          <a:xfrm>
            <a:off x="3962160" y="3407040"/>
            <a:ext cx="3505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Line 15"/>
          <p:cNvSpPr/>
          <p:nvPr/>
        </p:nvSpPr>
        <p:spPr>
          <a:xfrm flipV="1">
            <a:off x="7238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Oval 16"/>
          <p:cNvSpPr/>
          <p:nvPr/>
        </p:nvSpPr>
        <p:spPr>
          <a:xfrm>
            <a:off x="7201080" y="206424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Line 17"/>
          <p:cNvSpPr/>
          <p:nvPr/>
        </p:nvSpPr>
        <p:spPr>
          <a:xfrm flipV="1">
            <a:off x="3962160" y="1730520"/>
            <a:ext cx="360" cy="16765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Text Box 20"/>
          <p:cNvSpPr/>
          <p:nvPr/>
        </p:nvSpPr>
        <p:spPr>
          <a:xfrm>
            <a:off x="4050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1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22" name="Text Box 21"/>
          <p:cNvSpPr/>
          <p:nvPr/>
        </p:nvSpPr>
        <p:spPr>
          <a:xfrm>
            <a:off x="4809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2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23" name="Text Box 22"/>
          <p:cNvSpPr/>
          <p:nvPr/>
        </p:nvSpPr>
        <p:spPr>
          <a:xfrm>
            <a:off x="5571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3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24" name="Text Box 23"/>
          <p:cNvSpPr/>
          <p:nvPr/>
        </p:nvSpPr>
        <p:spPr>
          <a:xfrm>
            <a:off x="633312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4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25" name="Text Box 24"/>
          <p:cNvSpPr/>
          <p:nvPr/>
        </p:nvSpPr>
        <p:spPr>
          <a:xfrm>
            <a:off x="7095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5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26" name="Oval 25"/>
          <p:cNvSpPr/>
          <p:nvPr/>
        </p:nvSpPr>
        <p:spPr>
          <a:xfrm>
            <a:off x="6058080" y="261648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Line 26"/>
          <p:cNvSpPr/>
          <p:nvPr/>
        </p:nvSpPr>
        <p:spPr>
          <a:xfrm flipV="1">
            <a:off x="4572000" y="2340360"/>
            <a:ext cx="360" cy="10666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27"/>
          <p:cNvSpPr/>
          <p:nvPr/>
        </p:nvSpPr>
        <p:spPr>
          <a:xfrm flipV="1">
            <a:off x="6858000" y="2492640"/>
            <a:ext cx="360" cy="914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28"/>
          <p:cNvSpPr/>
          <p:nvPr/>
        </p:nvSpPr>
        <p:spPr>
          <a:xfrm flipV="1">
            <a:off x="5333760" y="2264040"/>
            <a:ext cx="360" cy="11430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Oval 29"/>
          <p:cNvSpPr/>
          <p:nvPr/>
        </p:nvSpPr>
        <p:spPr>
          <a:xfrm>
            <a:off x="5295960" y="221652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Oval 30"/>
          <p:cNvSpPr/>
          <p:nvPr/>
        </p:nvSpPr>
        <p:spPr>
          <a:xfrm>
            <a:off x="4533840" y="228312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Oval 31"/>
          <p:cNvSpPr/>
          <p:nvPr/>
        </p:nvSpPr>
        <p:spPr>
          <a:xfrm>
            <a:off x="6819840" y="2435760"/>
            <a:ext cx="72720" cy="7272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Picture 32" descr="txp_fig"/>
          <p:cNvPicPr/>
          <p:nvPr/>
        </p:nvPicPr>
        <p:blipFill>
          <a:blip r:embed="rId1"/>
          <a:stretch/>
        </p:blipFill>
        <p:spPr>
          <a:xfrm>
            <a:off x="3124080" y="1797480"/>
            <a:ext cx="631440" cy="313920"/>
          </a:xfrm>
          <a:prstGeom prst="rect">
            <a:avLst/>
          </a:prstGeom>
          <a:ln w="9525">
            <a:noFill/>
          </a:ln>
        </p:spPr>
      </p:pic>
      <p:pic>
        <p:nvPicPr>
          <p:cNvPr id="434" name="Picture 33" descr="txp_fig"/>
          <p:cNvPicPr/>
          <p:nvPr/>
        </p:nvPicPr>
        <p:blipFill>
          <a:blip r:embed="rId2"/>
          <a:stretch/>
        </p:blipFill>
        <p:spPr>
          <a:xfrm>
            <a:off x="7543800" y="3332520"/>
            <a:ext cx="188640" cy="153720"/>
          </a:xfrm>
          <a:prstGeom prst="rect">
            <a:avLst/>
          </a:prstGeom>
          <a:ln w="9525">
            <a:noFill/>
          </a:ln>
        </p:spPr>
      </p:pic>
      <p:sp>
        <p:nvSpPr>
          <p:cNvPr id="435" name="Text Box 34"/>
          <p:cNvSpPr/>
          <p:nvPr/>
        </p:nvSpPr>
        <p:spPr>
          <a:xfrm>
            <a:off x="8434080" y="2409480"/>
            <a:ext cx="165348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d = 1 in this </a:t>
            </a:r>
            <a:endParaRPr b="0" lang="en-PH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example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36" name="Rectangle 18"/>
          <p:cNvSpPr/>
          <p:nvPr/>
        </p:nvSpPr>
        <p:spPr>
          <a:xfrm>
            <a:off x="2220840" y="4082040"/>
            <a:ext cx="7768800" cy="2238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  <a:ea typeface="DejaVu Sans"/>
              </a:rPr>
              <a:t>Recall that a digital images is formed as follows:</a:t>
            </a:r>
            <a:endParaRPr b="0" lang="en-PH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PH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It is a discrete point-sampling of a continuous function</a:t>
            </a: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If we could somehow reconstruct the original function, any new image could be generated, at any resolution and scale </a:t>
            </a:r>
            <a:endParaRPr b="0" lang="en-PH" sz="2000" spc="-1" strike="noStrike">
              <a:latin typeface="Arial"/>
            </a:endParaRPr>
          </a:p>
        </p:txBody>
      </p:sp>
      <p:pic>
        <p:nvPicPr>
          <p:cNvPr id="437" name="Picture 19" descr="Edittex"/>
          <p:cNvPicPr/>
          <p:nvPr/>
        </p:nvPicPr>
        <p:blipFill>
          <a:blip r:embed="rId3"/>
          <a:stretch/>
        </p:blipFill>
        <p:spPr>
          <a:xfrm>
            <a:off x="3438000" y="4673520"/>
            <a:ext cx="4339800" cy="319320"/>
          </a:xfrm>
          <a:prstGeom prst="rect">
            <a:avLst/>
          </a:prstGeom>
          <a:ln w="9525">
            <a:noFill/>
          </a:ln>
        </p:spPr>
      </p:pic>
      <p:sp>
        <p:nvSpPr>
          <p:cNvPr id="438" name="Text Box 8"/>
          <p:cNvSpPr/>
          <p:nvPr/>
        </p:nvSpPr>
        <p:spPr>
          <a:xfrm>
            <a:off x="8719560" y="6491160"/>
            <a:ext cx="255456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Adapted from: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440" name="Line 6"/>
          <p:cNvSpPr/>
          <p:nvPr/>
        </p:nvSpPr>
        <p:spPr>
          <a:xfrm flipV="1">
            <a:off x="4190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7"/>
          <p:cNvSpPr/>
          <p:nvPr/>
        </p:nvSpPr>
        <p:spPr>
          <a:xfrm flipV="1">
            <a:off x="4952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Line 8"/>
          <p:cNvSpPr/>
          <p:nvPr/>
        </p:nvSpPr>
        <p:spPr>
          <a:xfrm flipV="1">
            <a:off x="5715000" y="2492640"/>
            <a:ext cx="360" cy="9144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Line 9"/>
          <p:cNvSpPr/>
          <p:nvPr/>
        </p:nvSpPr>
        <p:spPr>
          <a:xfrm flipV="1">
            <a:off x="6476760" y="2721240"/>
            <a:ext cx="360" cy="68580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Oval 10"/>
          <p:cNvSpPr/>
          <p:nvPr/>
        </p:nvSpPr>
        <p:spPr>
          <a:xfrm>
            <a:off x="4152960" y="26834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Oval 11"/>
          <p:cNvSpPr/>
          <p:nvPr/>
        </p:nvSpPr>
        <p:spPr>
          <a:xfrm>
            <a:off x="5676840" y="24548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Oval 12"/>
          <p:cNvSpPr/>
          <p:nvPr/>
        </p:nvSpPr>
        <p:spPr>
          <a:xfrm>
            <a:off x="4915080" y="20642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Oval 13"/>
          <p:cNvSpPr/>
          <p:nvPr/>
        </p:nvSpPr>
        <p:spPr>
          <a:xfrm>
            <a:off x="6438960" y="267372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Line 14"/>
          <p:cNvSpPr/>
          <p:nvPr/>
        </p:nvSpPr>
        <p:spPr>
          <a:xfrm>
            <a:off x="3962160" y="3407040"/>
            <a:ext cx="3505320" cy="36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Line 15"/>
          <p:cNvSpPr/>
          <p:nvPr/>
        </p:nvSpPr>
        <p:spPr>
          <a:xfrm flipV="1">
            <a:off x="7238880" y="2111760"/>
            <a:ext cx="360" cy="1295280"/>
          </a:xfrm>
          <a:prstGeom prst="line">
            <a:avLst/>
          </a:prstGeom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Oval 16"/>
          <p:cNvSpPr/>
          <p:nvPr/>
        </p:nvSpPr>
        <p:spPr>
          <a:xfrm>
            <a:off x="7201080" y="2064240"/>
            <a:ext cx="72720" cy="72720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Line 17"/>
          <p:cNvSpPr/>
          <p:nvPr/>
        </p:nvSpPr>
        <p:spPr>
          <a:xfrm flipV="1">
            <a:off x="3962160" y="1730520"/>
            <a:ext cx="360" cy="1676520"/>
          </a:xfrm>
          <a:prstGeom prst="line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Text Box 18"/>
          <p:cNvSpPr/>
          <p:nvPr/>
        </p:nvSpPr>
        <p:spPr>
          <a:xfrm>
            <a:off x="4050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1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53" name="Text Box 19"/>
          <p:cNvSpPr/>
          <p:nvPr/>
        </p:nvSpPr>
        <p:spPr>
          <a:xfrm>
            <a:off x="4809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2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54" name="Text Box 20"/>
          <p:cNvSpPr/>
          <p:nvPr/>
        </p:nvSpPr>
        <p:spPr>
          <a:xfrm>
            <a:off x="557136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3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55" name="Text Box 21"/>
          <p:cNvSpPr/>
          <p:nvPr/>
        </p:nvSpPr>
        <p:spPr>
          <a:xfrm>
            <a:off x="633312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4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56" name="Text Box 22"/>
          <p:cNvSpPr/>
          <p:nvPr/>
        </p:nvSpPr>
        <p:spPr>
          <a:xfrm>
            <a:off x="7095240" y="333108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5</a:t>
            </a:r>
            <a:endParaRPr b="0" lang="en-PH" sz="1600" spc="-1" strike="noStrike">
              <a:latin typeface="Arial"/>
            </a:endParaRPr>
          </a:p>
        </p:txBody>
      </p:sp>
      <p:pic>
        <p:nvPicPr>
          <p:cNvPr id="457" name="Picture 23" descr="txp_fig"/>
          <p:cNvPicPr/>
          <p:nvPr/>
        </p:nvPicPr>
        <p:blipFill>
          <a:blip r:embed="rId1"/>
          <a:stretch/>
        </p:blipFill>
        <p:spPr>
          <a:xfrm>
            <a:off x="3124080" y="1797480"/>
            <a:ext cx="631440" cy="313920"/>
          </a:xfrm>
          <a:prstGeom prst="rect">
            <a:avLst/>
          </a:prstGeom>
          <a:ln w="9525">
            <a:noFill/>
          </a:ln>
        </p:spPr>
      </p:pic>
      <p:sp>
        <p:nvSpPr>
          <p:cNvPr id="458" name="Text Box 24"/>
          <p:cNvSpPr/>
          <p:nvPr/>
        </p:nvSpPr>
        <p:spPr>
          <a:xfrm>
            <a:off x="5095440" y="3341880"/>
            <a:ext cx="50256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ff0000"/>
                </a:solidFill>
                <a:latin typeface="Myriad Pro"/>
                <a:ea typeface="DejaVu Sans"/>
              </a:rPr>
              <a:t>2.5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459" name="Text Box 25"/>
          <p:cNvSpPr/>
          <p:nvPr/>
        </p:nvSpPr>
        <p:spPr>
          <a:xfrm>
            <a:off x="3742560" y="2460960"/>
            <a:ext cx="309240" cy="3330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1</a:t>
            </a:r>
            <a:endParaRPr b="0" lang="en-PH" sz="1600" spc="-1" strike="noStrike">
              <a:latin typeface="Arial"/>
            </a:endParaRPr>
          </a:p>
        </p:txBody>
      </p:sp>
      <p:pic>
        <p:nvPicPr>
          <p:cNvPr id="460" name="Picture 26" descr="txp_fig"/>
          <p:cNvPicPr/>
          <p:nvPr/>
        </p:nvPicPr>
        <p:blipFill>
          <a:blip r:embed="rId2"/>
          <a:stretch/>
        </p:blipFill>
        <p:spPr>
          <a:xfrm>
            <a:off x="7532640" y="3334320"/>
            <a:ext cx="188640" cy="153720"/>
          </a:xfrm>
          <a:prstGeom prst="rect">
            <a:avLst/>
          </a:prstGeom>
          <a:ln w="9525">
            <a:noFill/>
          </a:ln>
        </p:spPr>
      </p:pic>
      <p:grpSp>
        <p:nvGrpSpPr>
          <p:cNvPr id="461" name="Group 32"/>
          <p:cNvGrpSpPr/>
          <p:nvPr/>
        </p:nvGrpSpPr>
        <p:grpSpPr>
          <a:xfrm>
            <a:off x="4552920" y="2645280"/>
            <a:ext cx="1539360" cy="758520"/>
            <a:chOff x="4552920" y="2645280"/>
            <a:chExt cx="1539360" cy="758520"/>
          </a:xfrm>
        </p:grpSpPr>
        <p:sp>
          <p:nvSpPr>
            <p:cNvPr id="462" name="Freeform 33"/>
            <p:cNvSpPr/>
            <p:nvPr/>
          </p:nvSpPr>
          <p:spPr>
            <a:xfrm>
              <a:off x="4572000" y="2645280"/>
              <a:ext cx="1520280" cy="758520"/>
            </a:xfrm>
            <a:custGeom>
              <a:avLst/>
              <a:gdLst/>
              <a:ahLst/>
              <a:rect l="l" t="t" r="r" b="b"/>
              <a:pathLst>
                <a:path w="960" h="480">
                  <a:moveTo>
                    <a:pt x="0" y="480"/>
                  </a:moveTo>
                  <a:lnTo>
                    <a:pt x="480" y="0"/>
                  </a:lnTo>
                  <a:lnTo>
                    <a:pt x="960" y="48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63" name="Picture 34" descr="txp_fig"/>
            <p:cNvPicPr/>
            <p:nvPr/>
          </p:nvPicPr>
          <p:blipFill>
            <a:blip r:embed="rId3"/>
            <a:stretch/>
          </p:blipFill>
          <p:spPr>
            <a:xfrm>
              <a:off x="4552920" y="2881800"/>
              <a:ext cx="167760" cy="217080"/>
            </a:xfrm>
            <a:prstGeom prst="rect">
              <a:avLst/>
            </a:prstGeom>
            <a:ln w="9525">
              <a:noFill/>
            </a:ln>
          </p:spPr>
        </p:pic>
      </p:grpSp>
      <p:grpSp>
        <p:nvGrpSpPr>
          <p:cNvPr id="464" name="Group 35"/>
          <p:cNvGrpSpPr/>
          <p:nvPr/>
        </p:nvGrpSpPr>
        <p:grpSpPr>
          <a:xfrm>
            <a:off x="4952880" y="2111760"/>
            <a:ext cx="762120" cy="1295280"/>
            <a:chOff x="4952880" y="2111760"/>
            <a:chExt cx="762120" cy="1295280"/>
          </a:xfrm>
        </p:grpSpPr>
        <p:sp>
          <p:nvSpPr>
            <p:cNvPr id="465" name="Line 36"/>
            <p:cNvSpPr/>
            <p:nvPr/>
          </p:nvSpPr>
          <p:spPr>
            <a:xfrm flipV="1">
              <a:off x="5333760" y="2340360"/>
              <a:ext cx="360" cy="106668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Line 37"/>
            <p:cNvSpPr/>
            <p:nvPr/>
          </p:nvSpPr>
          <p:spPr>
            <a:xfrm>
              <a:off x="4952880" y="2111760"/>
              <a:ext cx="762120" cy="380880"/>
            </a:xfrm>
            <a:prstGeom prst="line">
              <a:avLst/>
            </a:prstGeom>
            <a:ln w="12700">
              <a:solidFill>
                <a:srgbClr val="000000"/>
              </a:solidFill>
              <a:prstDash val="dash"/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Oval 38"/>
            <p:cNvSpPr/>
            <p:nvPr/>
          </p:nvSpPr>
          <p:spPr>
            <a:xfrm>
              <a:off x="5295960" y="2264040"/>
              <a:ext cx="72720" cy="7272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8" name="Freeform 39"/>
          <p:cNvSpPr/>
          <p:nvPr/>
        </p:nvSpPr>
        <p:spPr>
          <a:xfrm>
            <a:off x="4191120" y="2111760"/>
            <a:ext cx="3044520" cy="605880"/>
          </a:xfrm>
          <a:custGeom>
            <a:avLst/>
            <a:gdLst/>
            <a:ahLst/>
            <a:rect l="l" t="t" r="r" b="b"/>
            <a:pathLst>
              <a:path w="1920" h="384">
                <a:moveTo>
                  <a:pt x="0" y="384"/>
                </a:moveTo>
                <a:lnTo>
                  <a:pt x="480" y="0"/>
                </a:lnTo>
                <a:lnTo>
                  <a:pt x="960" y="240"/>
                </a:lnTo>
                <a:lnTo>
                  <a:pt x="1440" y="384"/>
                </a:lnTo>
                <a:lnTo>
                  <a:pt x="1920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Rectangle 42"/>
          <p:cNvSpPr/>
          <p:nvPr/>
        </p:nvSpPr>
        <p:spPr>
          <a:xfrm>
            <a:off x="2209680" y="4478400"/>
            <a:ext cx="7768800" cy="235872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400"/>
              </a:spcBef>
              <a:buNone/>
            </a:pP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Convert    to a continuous function: </a:t>
            </a:r>
            <a:endParaRPr b="0" lang="en-PH" sz="2000" spc="-1" strike="noStrike">
              <a:latin typeface="Arial"/>
            </a:endParaRPr>
          </a:p>
          <a:p>
            <a:pPr marL="743040" indent="-28584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PH" sz="2000" spc="-1" strike="noStrike">
              <a:latin typeface="Arial"/>
            </a:endParaRPr>
          </a:p>
          <a:p>
            <a:pPr marL="743040" indent="-285840">
              <a:lnSpc>
                <a:spcPct val="100000"/>
              </a:lnSpc>
              <a:spcBef>
                <a:spcPts val="99"/>
              </a:spcBef>
              <a:buNone/>
              <a:tabLst>
                <a:tab algn="l" pos="0"/>
              </a:tabLst>
            </a:pPr>
            <a:endParaRPr b="0" lang="en-PH" sz="5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Reconstruct by convolution with a </a:t>
            </a:r>
            <a:r>
              <a:rPr b="0" i="1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reconstruction filter,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 </a:t>
            </a:r>
            <a:r>
              <a:rPr b="0" i="1" lang="en-US" sz="2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endParaRPr b="0" lang="en-PH" sz="2000" spc="-1" strike="noStrike">
              <a:latin typeface="Arial"/>
            </a:endParaRPr>
          </a:p>
        </p:txBody>
      </p:sp>
      <p:pic>
        <p:nvPicPr>
          <p:cNvPr id="470" name="Picture 43" descr="Edittex"/>
          <p:cNvPicPr/>
          <p:nvPr/>
        </p:nvPicPr>
        <p:blipFill>
          <a:blip r:embed="rId4"/>
          <a:stretch/>
        </p:blipFill>
        <p:spPr>
          <a:xfrm>
            <a:off x="4088160" y="4926240"/>
            <a:ext cx="208080" cy="183240"/>
          </a:xfrm>
          <a:prstGeom prst="rect">
            <a:avLst/>
          </a:prstGeom>
          <a:ln w="9525">
            <a:noFill/>
          </a:ln>
        </p:spPr>
      </p:pic>
      <p:pic>
        <p:nvPicPr>
          <p:cNvPr id="471" name="Picture 44" descr="Edittex"/>
          <p:cNvPicPr/>
          <p:nvPr/>
        </p:nvPicPr>
        <p:blipFill>
          <a:blip r:embed="rId5"/>
          <a:stretch/>
        </p:blipFill>
        <p:spPr>
          <a:xfrm>
            <a:off x="3429360" y="5286960"/>
            <a:ext cx="6204960" cy="317160"/>
          </a:xfrm>
          <a:prstGeom prst="rect">
            <a:avLst/>
          </a:prstGeom>
          <a:ln w="9525">
            <a:noFill/>
          </a:ln>
        </p:spPr>
      </p:pic>
      <p:sp>
        <p:nvSpPr>
          <p:cNvPr id="472" name="Rectangle 3"/>
          <p:cNvSpPr/>
          <p:nvPr/>
        </p:nvSpPr>
        <p:spPr>
          <a:xfrm>
            <a:off x="2160000" y="3679200"/>
            <a:ext cx="7768800" cy="52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Myriad Pro"/>
                <a:ea typeface="DejaVu Sans"/>
              </a:rPr>
              <a:t>What if we don’t know    ?</a:t>
            </a:r>
            <a:endParaRPr b="0" lang="en-PH" sz="2800" spc="-1" strike="noStrike">
              <a:latin typeface="Arial"/>
            </a:endParaRPr>
          </a:p>
        </p:txBody>
      </p:sp>
      <p:pic>
        <p:nvPicPr>
          <p:cNvPr id="473" name="Picture 4" descr="txp_fig"/>
          <p:cNvPicPr/>
          <p:nvPr/>
        </p:nvPicPr>
        <p:blipFill>
          <a:blip r:embed="rId6"/>
          <a:stretch/>
        </p:blipFill>
        <p:spPr>
          <a:xfrm>
            <a:off x="6599520" y="3830400"/>
            <a:ext cx="169560" cy="299520"/>
          </a:xfrm>
          <a:prstGeom prst="rect">
            <a:avLst/>
          </a:prstGeom>
          <a:ln w="9525">
            <a:noFill/>
          </a:ln>
        </p:spPr>
      </p:pic>
      <p:grpSp>
        <p:nvGrpSpPr>
          <p:cNvPr id="474" name="Group 29"/>
          <p:cNvGrpSpPr/>
          <p:nvPr/>
        </p:nvGrpSpPr>
        <p:grpSpPr>
          <a:xfrm>
            <a:off x="2209680" y="4212000"/>
            <a:ext cx="7768800" cy="758520"/>
            <a:chOff x="2209680" y="4212000"/>
            <a:chExt cx="7768800" cy="758520"/>
          </a:xfrm>
        </p:grpSpPr>
        <p:sp>
          <p:nvSpPr>
            <p:cNvPr id="475" name="Rectangle 30"/>
            <p:cNvSpPr/>
            <p:nvPr/>
          </p:nvSpPr>
          <p:spPr>
            <a:xfrm>
              <a:off x="2209680" y="4212000"/>
              <a:ext cx="7768800" cy="75852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lvl="1" marL="743040" indent="-285840">
                <a:lnSpc>
                  <a:spcPct val="90000"/>
                </a:lnSpc>
                <a:spcBef>
                  <a:spcPts val="400"/>
                </a:spcBef>
                <a:buClr>
                  <a:srgbClr val="000000"/>
                </a:buClr>
                <a:buFont typeface="Symbol"/>
                <a:buChar char=""/>
              </a:pPr>
              <a:r>
                <a:rPr b="0" lang="en-US" sz="20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Guess an approximation:</a:t>
              </a:r>
              <a:endParaRPr b="0" lang="en-PH" sz="2000" spc="-1" strike="noStrike">
                <a:latin typeface="Arial"/>
              </a:endParaRPr>
            </a:p>
            <a:p>
              <a:pPr lvl="1" marL="743040" indent="-285840">
                <a:lnSpc>
                  <a:spcPct val="90000"/>
                </a:lnSpc>
                <a:spcBef>
                  <a:spcPts val="400"/>
                </a:spcBef>
                <a:buClr>
                  <a:srgbClr val="000000"/>
                </a:buClr>
                <a:buFont typeface="Symbol"/>
                <a:buChar char=""/>
              </a:pPr>
              <a:r>
                <a:rPr b="0" lang="en-US" sz="20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Can be done in a principled way: filtering</a:t>
              </a:r>
              <a:endParaRPr b="0" lang="en-PH" sz="2000" spc="-1" strike="noStrike">
                <a:latin typeface="Arial"/>
              </a:endParaRPr>
            </a:p>
          </p:txBody>
        </p:sp>
        <p:pic>
          <p:nvPicPr>
            <p:cNvPr id="476" name="Picture 31" descr="Edittex"/>
            <p:cNvPicPr/>
            <p:nvPr/>
          </p:nvPicPr>
          <p:blipFill>
            <a:blip r:embed="rId7"/>
            <a:stretch/>
          </p:blipFill>
          <p:spPr>
            <a:xfrm>
              <a:off x="6314040" y="4234320"/>
              <a:ext cx="163080" cy="25848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477" name="Text Box 34"/>
          <p:cNvSpPr/>
          <p:nvPr/>
        </p:nvSpPr>
        <p:spPr>
          <a:xfrm>
            <a:off x="8528040" y="2409480"/>
            <a:ext cx="1526760" cy="91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d = 1 in this example</a:t>
            </a:r>
            <a:endParaRPr b="0" lang="en-PH" sz="1800" spc="-1" strike="noStrike">
              <a:latin typeface="Arial"/>
            </a:endParaRPr>
          </a:p>
        </p:txBody>
      </p:sp>
      <p:pic>
        <p:nvPicPr>
          <p:cNvPr id="478" name="Picture 2" descr=""/>
          <p:cNvPicPr/>
          <p:nvPr/>
        </p:nvPicPr>
        <p:blipFill>
          <a:blip r:embed="rId8"/>
          <a:stretch/>
        </p:blipFill>
        <p:spPr>
          <a:xfrm>
            <a:off x="4865760" y="6061320"/>
            <a:ext cx="1520280" cy="435960"/>
          </a:xfrm>
          <a:prstGeom prst="rect">
            <a:avLst/>
          </a:prstGeom>
          <a:ln w="9525">
            <a:noFill/>
          </a:ln>
        </p:spPr>
      </p:pic>
      <p:sp>
        <p:nvSpPr>
          <p:cNvPr id="479" name="Text Box 8"/>
          <p:cNvSpPr/>
          <p:nvPr/>
        </p:nvSpPr>
        <p:spPr>
          <a:xfrm>
            <a:off x="9677520" y="6346800"/>
            <a:ext cx="24346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Adapted from: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ctangle 2"/>
          <p:cNvSpPr/>
          <p:nvPr/>
        </p:nvSpPr>
        <p:spPr>
          <a:xfrm>
            <a:off x="762120" y="274680"/>
            <a:ext cx="10664280" cy="11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481" name="Picture 2" descr=""/>
          <p:cNvPicPr/>
          <p:nvPr/>
        </p:nvPicPr>
        <p:blipFill>
          <a:blip r:embed="rId1"/>
          <a:stretch/>
        </p:blipFill>
        <p:spPr>
          <a:xfrm>
            <a:off x="1676520" y="1438560"/>
            <a:ext cx="6756480" cy="5217120"/>
          </a:xfrm>
          <a:prstGeom prst="rect">
            <a:avLst/>
          </a:prstGeom>
          <a:ln w="9525">
            <a:noFill/>
          </a:ln>
        </p:spPr>
      </p:pic>
      <p:sp>
        <p:nvSpPr>
          <p:cNvPr id="482" name="TextBox 3"/>
          <p:cNvSpPr/>
          <p:nvPr/>
        </p:nvSpPr>
        <p:spPr>
          <a:xfrm>
            <a:off x="8042760" y="1730880"/>
            <a:ext cx="269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Ideal” reconstruction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83" name="TextBox 4"/>
          <p:cNvSpPr/>
          <p:nvPr/>
        </p:nvSpPr>
        <p:spPr>
          <a:xfrm>
            <a:off x="8262360" y="3026160"/>
            <a:ext cx="251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Nearest-neighbor interpolation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84" name="TextBox 5"/>
          <p:cNvSpPr/>
          <p:nvPr/>
        </p:nvSpPr>
        <p:spPr>
          <a:xfrm>
            <a:off x="8262360" y="4550400"/>
            <a:ext cx="251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Linear interpolation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85" name="TextBox 6"/>
          <p:cNvSpPr/>
          <p:nvPr/>
        </p:nvSpPr>
        <p:spPr>
          <a:xfrm>
            <a:off x="8262360" y="5943600"/>
            <a:ext cx="251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Gaussian reconstruction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486" name="TextBox 7"/>
          <p:cNvSpPr/>
          <p:nvPr/>
        </p:nvSpPr>
        <p:spPr>
          <a:xfrm>
            <a:off x="10430640" y="6505560"/>
            <a:ext cx="17996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B. Curless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 24"/>
          <p:cNvGrpSpPr/>
          <p:nvPr/>
        </p:nvGrpSpPr>
        <p:grpSpPr>
          <a:xfrm>
            <a:off x="6756480" y="1796400"/>
            <a:ext cx="2160000" cy="1539360"/>
            <a:chOff x="6756480" y="1796400"/>
            <a:chExt cx="2160000" cy="1539360"/>
          </a:xfrm>
        </p:grpSpPr>
        <p:pic>
          <p:nvPicPr>
            <p:cNvPr id="488" name="Picture 60" descr=""/>
            <p:cNvPicPr/>
            <p:nvPr/>
          </p:nvPicPr>
          <p:blipFill>
            <a:blip r:embed="rId1"/>
            <a:stretch/>
          </p:blipFill>
          <p:spPr>
            <a:xfrm>
              <a:off x="6756480" y="1796400"/>
              <a:ext cx="2160000" cy="153936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489" name="Straight Connector 19"/>
            <p:cNvSpPr/>
            <p:nvPr/>
          </p:nvSpPr>
          <p:spPr>
            <a:xfrm>
              <a:off x="7866000" y="2134440"/>
              <a:ext cx="258840" cy="90180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Straight Connector 24"/>
            <p:cNvSpPr/>
            <p:nvPr/>
          </p:nvSpPr>
          <p:spPr>
            <a:xfrm flipH="1">
              <a:off x="7527960" y="2136240"/>
              <a:ext cx="339840" cy="86976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Straight Connector 26"/>
            <p:cNvSpPr/>
            <p:nvPr/>
          </p:nvSpPr>
          <p:spPr>
            <a:xfrm>
              <a:off x="7867800" y="2133000"/>
              <a:ext cx="261720" cy="527040"/>
            </a:xfrm>
            <a:prstGeom prst="line">
              <a:avLst/>
            </a:prstGeom>
            <a:ln w="952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Straight Connector 28"/>
            <p:cNvSpPr/>
            <p:nvPr/>
          </p:nvSpPr>
          <p:spPr>
            <a:xfrm>
              <a:off x="8123400" y="2653560"/>
              <a:ext cx="74520" cy="147600"/>
            </a:xfrm>
            <a:prstGeom prst="line">
              <a:avLst/>
            </a:prstGeom>
            <a:ln w="9525">
              <a:solidFill>
                <a:srgbClr val="000000"/>
              </a:solidFill>
              <a:prstDash val="sysDot"/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Reconstruction filters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2209680" y="1393560"/>
            <a:ext cx="7768800" cy="52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What does the 2D version of this hat function look like?</a:t>
            </a:r>
            <a:endParaRPr b="0" lang="en-PH" sz="3200" spc="-1" strike="noStrike">
              <a:latin typeface="Arial"/>
            </a:endParaRPr>
          </a:p>
        </p:txBody>
      </p:sp>
      <p:sp>
        <p:nvSpPr>
          <p:cNvPr id="495" name="Rectangle 37"/>
          <p:cNvSpPr/>
          <p:nvPr/>
        </p:nvSpPr>
        <p:spPr>
          <a:xfrm>
            <a:off x="1879200" y="4104000"/>
            <a:ext cx="7565760" cy="19774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Often implemented without cross-correlation</a:t>
            </a: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E.g.,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Myriad Pro"/>
                <a:ea typeface="DejaVu Sans"/>
                <a:hlinkClick r:id="rId2"/>
              </a:rPr>
              <a:t>http://en.wikipedia.org/wiki/Bilinear_interpolation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 </a:t>
            </a:r>
            <a:endParaRPr b="0" lang="en-PH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Better filters give better resampled images</a:t>
            </a:r>
            <a:endParaRPr b="0" lang="en-PH" sz="20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Bicubic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 is common choice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496" name="Rectangle 44"/>
          <p:cNvSpPr/>
          <p:nvPr/>
        </p:nvSpPr>
        <p:spPr>
          <a:xfrm>
            <a:off x="4948920" y="4322160"/>
            <a:ext cx="36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7" name="Picture 45" descr="s3img254"/>
          <p:cNvPicPr/>
          <p:nvPr/>
        </p:nvPicPr>
        <p:blipFill>
          <a:blip r:embed="rId3"/>
          <a:stretch/>
        </p:blipFill>
        <p:spPr>
          <a:xfrm>
            <a:off x="12415320" y="3537720"/>
            <a:ext cx="1460160" cy="910800"/>
          </a:xfrm>
          <a:prstGeom prst="rect">
            <a:avLst/>
          </a:prstGeom>
          <a:ln w="9525">
            <a:noFill/>
          </a:ln>
        </p:spPr>
      </p:pic>
      <p:sp>
        <p:nvSpPr>
          <p:cNvPr id="498" name="Rectangle 46"/>
          <p:cNvSpPr/>
          <p:nvPr/>
        </p:nvSpPr>
        <p:spPr>
          <a:xfrm>
            <a:off x="9663840" y="4289040"/>
            <a:ext cx="36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Rectangle 47"/>
          <p:cNvSpPr/>
          <p:nvPr/>
        </p:nvSpPr>
        <p:spPr>
          <a:xfrm>
            <a:off x="4948920" y="4322160"/>
            <a:ext cx="360" cy="365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0" name="Group 52"/>
          <p:cNvGrpSpPr/>
          <p:nvPr/>
        </p:nvGrpSpPr>
        <p:grpSpPr>
          <a:xfrm>
            <a:off x="3623400" y="2351880"/>
            <a:ext cx="1539000" cy="758520"/>
            <a:chOff x="3623400" y="2351880"/>
            <a:chExt cx="1539000" cy="758520"/>
          </a:xfrm>
        </p:grpSpPr>
        <p:sp>
          <p:nvSpPr>
            <p:cNvPr id="501" name="Freeform 53"/>
            <p:cNvSpPr/>
            <p:nvPr/>
          </p:nvSpPr>
          <p:spPr>
            <a:xfrm>
              <a:off x="3642120" y="2351880"/>
              <a:ext cx="1520280" cy="758520"/>
            </a:xfrm>
            <a:custGeom>
              <a:avLst/>
              <a:gdLst/>
              <a:ahLst/>
              <a:rect l="l" t="t" r="r" b="b"/>
              <a:pathLst>
                <a:path w="960" h="480">
                  <a:moveTo>
                    <a:pt x="0" y="480"/>
                  </a:moveTo>
                  <a:lnTo>
                    <a:pt x="480" y="0"/>
                  </a:lnTo>
                  <a:lnTo>
                    <a:pt x="960" y="48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2" name="Picture 54" descr="txp_fig"/>
            <p:cNvPicPr/>
            <p:nvPr/>
          </p:nvPicPr>
          <p:blipFill>
            <a:blip r:embed="rId4"/>
            <a:stretch/>
          </p:blipFill>
          <p:spPr>
            <a:xfrm>
              <a:off x="3623400" y="2588400"/>
              <a:ext cx="167760" cy="2170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03" name="Picture 55" descr="txp_fig"/>
          <p:cNvPicPr/>
          <p:nvPr/>
        </p:nvPicPr>
        <p:blipFill>
          <a:blip r:embed="rId5"/>
          <a:stretch/>
        </p:blipFill>
        <p:spPr>
          <a:xfrm>
            <a:off x="3166200" y="2532600"/>
            <a:ext cx="644040" cy="312480"/>
          </a:xfrm>
          <a:prstGeom prst="rect">
            <a:avLst/>
          </a:prstGeom>
          <a:ln w="9525">
            <a:noFill/>
          </a:ln>
        </p:spPr>
      </p:pic>
      <p:pic>
        <p:nvPicPr>
          <p:cNvPr id="504" name="Picture 57" descr="txp_fig"/>
          <p:cNvPicPr/>
          <p:nvPr/>
        </p:nvPicPr>
        <p:blipFill>
          <a:blip r:embed="rId6"/>
          <a:stretch/>
        </p:blipFill>
        <p:spPr>
          <a:xfrm>
            <a:off x="5680800" y="2499480"/>
            <a:ext cx="964800" cy="312480"/>
          </a:xfrm>
          <a:prstGeom prst="rect">
            <a:avLst/>
          </a:prstGeom>
          <a:ln w="9525">
            <a:noFill/>
          </a:ln>
        </p:spPr>
      </p:pic>
      <p:sp>
        <p:nvSpPr>
          <p:cNvPr id="505" name="Text Box 58"/>
          <p:cNvSpPr/>
          <p:nvPr/>
        </p:nvSpPr>
        <p:spPr>
          <a:xfrm>
            <a:off x="3239280" y="3189960"/>
            <a:ext cx="236196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performs </a:t>
            </a:r>
            <a:endParaRPr b="0" lang="en-PH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linear interpolation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506" name="Text Box 59"/>
          <p:cNvSpPr/>
          <p:nvPr/>
        </p:nvSpPr>
        <p:spPr>
          <a:xfrm>
            <a:off x="5941080" y="3189960"/>
            <a:ext cx="3009600" cy="63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(tent function) performs </a:t>
            </a:r>
            <a:endParaRPr b="0" lang="en-PH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bilinear interpolation</a:t>
            </a:r>
            <a:endParaRPr b="0" lang="en-PH" sz="1800" spc="-1" strike="noStrike">
              <a:latin typeface="Arial"/>
            </a:endParaRPr>
          </a:p>
        </p:txBody>
      </p:sp>
      <p:pic>
        <p:nvPicPr>
          <p:cNvPr id="507" name="Picture 3" descr=""/>
          <p:cNvPicPr/>
          <p:nvPr/>
        </p:nvPicPr>
        <p:blipFill>
          <a:blip r:embed="rId7"/>
          <a:stretch/>
        </p:blipFill>
        <p:spPr>
          <a:xfrm>
            <a:off x="6543360" y="5400000"/>
            <a:ext cx="1373760" cy="1120320"/>
          </a:xfrm>
          <a:prstGeom prst="rect">
            <a:avLst/>
          </a:prstGeom>
          <a:ln w="9525">
            <a:noFill/>
          </a:ln>
        </p:spPr>
      </p:pic>
      <p:sp>
        <p:nvSpPr>
          <p:cNvPr id="508" name="TextBox 22"/>
          <p:cNvSpPr/>
          <p:nvPr/>
        </p:nvSpPr>
        <p:spPr>
          <a:xfrm>
            <a:off x="6483600" y="6413760"/>
            <a:ext cx="249624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Cubic reconstruction filter</a:t>
            </a:r>
            <a:endParaRPr b="0" lang="en-PH" sz="1400" spc="-1" strike="noStrike">
              <a:latin typeface="Arial"/>
            </a:endParaRPr>
          </a:p>
        </p:txBody>
      </p:sp>
      <p:pic>
        <p:nvPicPr>
          <p:cNvPr id="509" name="Picture 4" descr=""/>
          <p:cNvPicPr/>
          <p:nvPr/>
        </p:nvPicPr>
        <p:blipFill>
          <a:blip r:embed="rId8"/>
          <a:stretch/>
        </p:blipFill>
        <p:spPr>
          <a:xfrm>
            <a:off x="8280000" y="5707800"/>
            <a:ext cx="3301560" cy="589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Rectangle 2"/>
          <p:cNvSpPr/>
          <p:nvPr/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511" name="Picture 6" descr=""/>
          <p:cNvPicPr/>
          <p:nvPr/>
        </p:nvPicPr>
        <p:blipFill>
          <a:blip r:embed="rId1"/>
          <a:stretch/>
        </p:blipFill>
        <p:spPr>
          <a:xfrm>
            <a:off x="7717680" y="2721240"/>
            <a:ext cx="2675160" cy="2675160"/>
          </a:xfrm>
          <a:prstGeom prst="rect">
            <a:avLst/>
          </a:prstGeom>
          <a:ln w="9525">
            <a:noFill/>
          </a:ln>
        </p:spPr>
      </p:pic>
      <p:pic>
        <p:nvPicPr>
          <p:cNvPr id="512" name="Picture 4" descr="C:\snavely\work\teaching\09Fa-CS6610\lectures\lec02\images\bee10x.png"/>
          <p:cNvPicPr/>
          <p:nvPr/>
        </p:nvPicPr>
        <p:blipFill>
          <a:blip r:embed="rId2"/>
          <a:stretch/>
        </p:blipFill>
        <p:spPr>
          <a:xfrm>
            <a:off x="1828440" y="2721240"/>
            <a:ext cx="2675160" cy="267516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2" descr=""/>
          <p:cNvPicPr/>
          <p:nvPr/>
        </p:nvPicPr>
        <p:blipFill>
          <a:blip r:embed="rId3"/>
          <a:stretch/>
        </p:blipFill>
        <p:spPr>
          <a:xfrm>
            <a:off x="4772880" y="2721240"/>
            <a:ext cx="2675160" cy="2675160"/>
          </a:xfrm>
          <a:prstGeom prst="rect">
            <a:avLst/>
          </a:prstGeom>
          <a:ln w="9525">
            <a:noFill/>
          </a:ln>
        </p:spPr>
      </p:pic>
      <p:sp>
        <p:nvSpPr>
          <p:cNvPr id="514" name="TextBox 6"/>
          <p:cNvSpPr/>
          <p:nvPr/>
        </p:nvSpPr>
        <p:spPr>
          <a:xfrm>
            <a:off x="1546200" y="5410080"/>
            <a:ext cx="32994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Nearest-neighbor interpolation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515" name="TextBox 7"/>
          <p:cNvSpPr/>
          <p:nvPr/>
        </p:nvSpPr>
        <p:spPr>
          <a:xfrm>
            <a:off x="5096520" y="5410080"/>
            <a:ext cx="230580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Bilinear interpolation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516" name="TextBox 8"/>
          <p:cNvSpPr/>
          <p:nvPr/>
        </p:nvSpPr>
        <p:spPr>
          <a:xfrm>
            <a:off x="7996320" y="5410080"/>
            <a:ext cx="22658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Myriad Pro"/>
                <a:ea typeface="DejaVu Sans"/>
              </a:rPr>
              <a:t>Bicubic interpolation</a:t>
            </a:r>
            <a:endParaRPr b="0" lang="en-PH" sz="1600" spc="-1" strike="noStrike">
              <a:latin typeface="Arial"/>
            </a:endParaRPr>
          </a:p>
        </p:txBody>
      </p:sp>
      <p:sp>
        <p:nvSpPr>
          <p:cNvPr id="517" name="TextBox 9"/>
          <p:cNvSpPr/>
          <p:nvPr/>
        </p:nvSpPr>
        <p:spPr>
          <a:xfrm>
            <a:off x="2906640" y="1750320"/>
            <a:ext cx="3566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Original image:          x 10</a:t>
            </a:r>
            <a:endParaRPr b="0" lang="en-PH" sz="1800" spc="-1" strike="noStrike">
              <a:latin typeface="Arial"/>
            </a:endParaRPr>
          </a:p>
        </p:txBody>
      </p:sp>
      <p:pic>
        <p:nvPicPr>
          <p:cNvPr id="518" name="Picture 5" descr="C:\snavely\work\teaching\09Fa-CS6610\lectures\lec02\images\bee_small.png"/>
          <p:cNvPicPr/>
          <p:nvPr/>
        </p:nvPicPr>
        <p:blipFill>
          <a:blip r:embed="rId4"/>
          <a:stretch/>
        </p:blipFill>
        <p:spPr>
          <a:xfrm>
            <a:off x="4991400" y="1847160"/>
            <a:ext cx="264240" cy="26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Picture 2" descr="C:\snavely\work\teaching\09Fa-CS6610\lectures\lec02\images\bee_persp.png"/>
          <p:cNvPicPr/>
          <p:nvPr/>
        </p:nvPicPr>
        <p:blipFill>
          <a:blip r:embed="rId1"/>
          <a:stretch/>
        </p:blipFill>
        <p:spPr>
          <a:xfrm>
            <a:off x="6225840" y="1393200"/>
            <a:ext cx="3938040" cy="3938040"/>
          </a:xfrm>
          <a:prstGeom prst="rect">
            <a:avLst/>
          </a:prstGeom>
          <a:ln w="0">
            <a:noFill/>
          </a:ln>
          <a:effectLst>
            <a:outerShdw algn="tl" blurRad="101520" dir="2700000" dist="75858" rotWithShape="0">
              <a:srgbClr val="000000">
                <a:alpha val="40000"/>
              </a:srgbClr>
            </a:outerShdw>
          </a:effectLst>
        </p:spPr>
      </p:pic>
      <p:pic>
        <p:nvPicPr>
          <p:cNvPr id="520" name="Picture 3" descr="C:\snavely\work\teaching\09Fa-CS6610\lectures\lec02\images\bee.jpg"/>
          <p:cNvPicPr/>
          <p:nvPr/>
        </p:nvPicPr>
        <p:blipFill>
          <a:blip r:embed="rId2"/>
          <a:stretch/>
        </p:blipFill>
        <p:spPr>
          <a:xfrm>
            <a:off x="2274120" y="2612520"/>
            <a:ext cx="2609280" cy="2609280"/>
          </a:xfrm>
          <a:prstGeom prst="rect">
            <a:avLst/>
          </a:prstGeom>
          <a:ln w="0">
            <a:noFill/>
          </a:ln>
          <a:effectLst>
            <a:outerShdw algn="tl" blurRad="101520" dir="2700000" dist="75858" rotWithShape="0">
              <a:srgbClr val="000000">
                <a:alpha val="40000"/>
              </a:srgbClr>
            </a:outerShdw>
          </a:effectLst>
        </p:spPr>
      </p:pic>
      <p:sp>
        <p:nvSpPr>
          <p:cNvPr id="521" name="Right Arrow 7"/>
          <p:cNvSpPr/>
          <p:nvPr/>
        </p:nvSpPr>
        <p:spPr>
          <a:xfrm>
            <a:off x="5453640" y="3418200"/>
            <a:ext cx="889200" cy="8564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algn="tl" blurRad="101520" dir="2700000" dist="75858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TextBox 8"/>
          <p:cNvSpPr/>
          <p:nvPr/>
        </p:nvSpPr>
        <p:spPr>
          <a:xfrm>
            <a:off x="3764520" y="1567440"/>
            <a:ext cx="459144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Myriad Pro"/>
                <a:ea typeface="DejaVu Sans"/>
              </a:rPr>
              <a:t>Also used for </a:t>
            </a:r>
            <a:r>
              <a:rPr b="0" i="1" lang="en-US" sz="2800" spc="-1" strike="noStrike">
                <a:solidFill>
                  <a:srgbClr val="000000"/>
                </a:solidFill>
                <a:latin typeface="Myriad Pro"/>
                <a:ea typeface="DejaVu Sans"/>
              </a:rPr>
              <a:t>resampling</a:t>
            </a:r>
            <a:endParaRPr b="0" lang="en-PH" sz="2800" spc="-1" strike="noStrike">
              <a:latin typeface="Arial"/>
            </a:endParaRPr>
          </a:p>
        </p:txBody>
      </p:sp>
      <p:sp>
        <p:nvSpPr>
          <p:cNvPr id="523" name="Rectangle 2"/>
          <p:cNvSpPr/>
          <p:nvPr/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  <a:ea typeface="DejaVu Sans"/>
              </a:rPr>
              <a:t>Image interpolation</a:t>
            </a:r>
            <a:endParaRPr b="0" lang="en-PH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Raster-to-vector graphics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525" name="Picture 3" descr=""/>
          <p:cNvPicPr/>
          <p:nvPr/>
        </p:nvPicPr>
        <p:blipFill>
          <a:blip r:embed="rId1"/>
          <a:stretch/>
        </p:blipFill>
        <p:spPr>
          <a:xfrm>
            <a:off x="1526040" y="2438280"/>
            <a:ext cx="9140400" cy="2797200"/>
          </a:xfrm>
          <a:prstGeom prst="rect">
            <a:avLst/>
          </a:prstGeom>
          <a:ln w="0">
            <a:noFill/>
          </a:ln>
        </p:spPr>
      </p:pic>
      <p:pic>
        <p:nvPicPr>
          <p:cNvPr id="526" name="Picture 4" descr=""/>
          <p:cNvPicPr/>
          <p:nvPr/>
        </p:nvPicPr>
        <p:blipFill>
          <a:blip r:embed="rId2"/>
          <a:stretch/>
        </p:blipFill>
        <p:spPr>
          <a:xfrm>
            <a:off x="1526040" y="1659600"/>
            <a:ext cx="3082680" cy="77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Depixelating Pixel Art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2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PH" sz="3200" spc="-1" strike="noStrike">
              <a:latin typeface="Arial"/>
            </a:endParaRPr>
          </a:p>
        </p:txBody>
      </p:sp>
      <p:pic>
        <p:nvPicPr>
          <p:cNvPr id="529" name="Picture 2" descr="http://static02.mediaite.com/geekosystem/uploads/2011/05/depixelate.png"/>
          <p:cNvPicPr/>
          <p:nvPr/>
        </p:nvPicPr>
        <p:blipFill>
          <a:blip r:embed="rId1"/>
          <a:stretch/>
        </p:blipFill>
        <p:spPr>
          <a:xfrm>
            <a:off x="3450960" y="1905120"/>
            <a:ext cx="5235120" cy="408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Modern methods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531" name="Picture 3" descr=""/>
          <p:cNvPicPr/>
          <p:nvPr/>
        </p:nvPicPr>
        <p:blipFill>
          <a:blip r:embed="rId1"/>
          <a:stretch/>
        </p:blipFill>
        <p:spPr>
          <a:xfrm>
            <a:off x="1981080" y="1219320"/>
            <a:ext cx="8226000" cy="4973760"/>
          </a:xfrm>
          <a:prstGeom prst="rect">
            <a:avLst/>
          </a:prstGeom>
          <a:ln w="0">
            <a:noFill/>
          </a:ln>
        </p:spPr>
      </p:pic>
      <p:sp>
        <p:nvSpPr>
          <p:cNvPr id="532" name="Rectangle 4"/>
          <p:cNvSpPr/>
          <p:nvPr/>
        </p:nvSpPr>
        <p:spPr>
          <a:xfrm>
            <a:off x="1447920" y="6172200"/>
            <a:ext cx="8988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ucida Grande"/>
                <a:ea typeface="DejaVu Sans"/>
              </a:rPr>
              <a:t>From Romano, et al: RAISR: Rapid and Accurate Image Super Resolution,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Lucida Grande"/>
                <a:ea typeface="DejaVu Sans"/>
                <a:hlinkClick r:id="rId2"/>
              </a:rPr>
              <a:t>https://arxiv.org/abs/1606.01299</a:t>
            </a:r>
            <a:endParaRPr b="0" lang="en-P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sub-sampling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184" name="Picture 3" descr="vg-nn-half"/>
          <p:cNvPicPr/>
          <p:nvPr/>
        </p:nvPicPr>
        <p:blipFill>
          <a:blip r:embed="rId1"/>
          <a:stretch/>
        </p:blipFill>
        <p:spPr>
          <a:xfrm>
            <a:off x="2819520" y="1360800"/>
            <a:ext cx="3177720" cy="4184280"/>
          </a:xfrm>
          <a:prstGeom prst="rect">
            <a:avLst/>
          </a:prstGeom>
          <a:ln w="9525">
            <a:noFill/>
          </a:ln>
        </p:spPr>
      </p:pic>
      <p:pic>
        <p:nvPicPr>
          <p:cNvPr id="185" name="Picture 4" descr="vg-nn-quarter"/>
          <p:cNvPicPr/>
          <p:nvPr/>
        </p:nvPicPr>
        <p:blipFill>
          <a:blip r:embed="rId2"/>
          <a:stretch/>
        </p:blipFill>
        <p:spPr>
          <a:xfrm>
            <a:off x="6585120" y="2325960"/>
            <a:ext cx="1584000" cy="2091960"/>
          </a:xfrm>
          <a:prstGeom prst="rect">
            <a:avLst/>
          </a:prstGeom>
          <a:ln w="9525">
            <a:noFill/>
          </a:ln>
        </p:spPr>
      </p:pic>
      <p:pic>
        <p:nvPicPr>
          <p:cNvPr id="186" name="Picture 5" descr="vg-nn-eighth"/>
          <p:cNvPicPr/>
          <p:nvPr/>
        </p:nvPicPr>
        <p:blipFill>
          <a:blip r:embed="rId3"/>
          <a:stretch/>
        </p:blipFill>
        <p:spPr>
          <a:xfrm>
            <a:off x="8686800" y="2808360"/>
            <a:ext cx="796680" cy="1050480"/>
          </a:xfrm>
          <a:prstGeom prst="rect">
            <a:avLst/>
          </a:prstGeom>
          <a:ln w="9525">
            <a:noFill/>
          </a:ln>
        </p:spPr>
      </p:pic>
      <p:sp>
        <p:nvSpPr>
          <p:cNvPr id="187" name="Text Box 6"/>
          <p:cNvSpPr/>
          <p:nvPr/>
        </p:nvSpPr>
        <p:spPr>
          <a:xfrm>
            <a:off x="2438280" y="5599440"/>
            <a:ext cx="5658480" cy="1004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Throw away every other row and column to create a 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1/2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 size image</a:t>
            </a:r>
            <a:endParaRPr b="0" lang="en-PH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- called</a:t>
            </a:r>
            <a:r>
              <a:rPr b="0" i="1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 image sub-sampling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188" name="Text Box 7"/>
          <p:cNvSpPr/>
          <p:nvPr/>
        </p:nvSpPr>
        <p:spPr>
          <a:xfrm>
            <a:off x="7091280" y="4459680"/>
            <a:ext cx="4968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1/4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189" name="Text Box 8"/>
          <p:cNvSpPr/>
          <p:nvPr/>
        </p:nvSpPr>
        <p:spPr>
          <a:xfrm>
            <a:off x="8767800" y="3862800"/>
            <a:ext cx="496800" cy="3639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1/8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190" name="Text Box 8"/>
          <p:cNvSpPr/>
          <p:nvPr/>
        </p:nvSpPr>
        <p:spPr>
          <a:xfrm>
            <a:off x="8991720" y="6491160"/>
            <a:ext cx="19760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88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Super-resolution with multiple images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2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Can do better upsampling if you have multiple images of the scene taken with small (subpixel) shifts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Some cellphone cameras (like the Google Pixel line) capture a </a:t>
            </a:r>
            <a:r>
              <a:rPr b="1" lang="en-US" sz="3200" spc="-1" strike="noStrike">
                <a:solidFill>
                  <a:srgbClr val="000000"/>
                </a:solidFill>
                <a:latin typeface="Myriad Pro"/>
              </a:rPr>
              <a:t>burst</a:t>
            </a: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 of photos</a:t>
            </a:r>
            <a:endParaRPr b="0" lang="en-PH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Myriad Pro"/>
              </a:rPr>
              <a:t>Can we use that burst for upsampling?</a:t>
            </a:r>
            <a:endParaRPr b="0" lang="en-PH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Google Pixel 3 Super Res Zoom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536" name="Rectangle 3"/>
          <p:cNvSpPr/>
          <p:nvPr/>
        </p:nvSpPr>
        <p:spPr>
          <a:xfrm>
            <a:off x="1500120" y="5562720"/>
            <a:ext cx="45684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Effect of hand tremor as seen in a cropped burst of photos, after global alignment</a:t>
            </a:r>
            <a:endParaRPr b="0" lang="en-PH" sz="1800" spc="-1" strike="noStrike">
              <a:latin typeface="Arial"/>
            </a:endParaRPr>
          </a:p>
        </p:txBody>
      </p:sp>
      <p:pic>
        <p:nvPicPr>
          <p:cNvPr id="537" name="Picture 5" descr=""/>
          <p:cNvPicPr/>
          <p:nvPr/>
        </p:nvPicPr>
        <p:blipFill>
          <a:blip r:embed="rId1"/>
          <a:stretch/>
        </p:blipFill>
        <p:spPr>
          <a:xfrm>
            <a:off x="1752480" y="1752480"/>
            <a:ext cx="4069800" cy="3730320"/>
          </a:xfrm>
          <a:prstGeom prst="rect">
            <a:avLst/>
          </a:prstGeom>
          <a:ln w="0">
            <a:noFill/>
          </a:ln>
        </p:spPr>
      </p:pic>
      <p:sp>
        <p:nvSpPr>
          <p:cNvPr id="538" name="Rectangle 6"/>
          <p:cNvSpPr/>
          <p:nvPr/>
        </p:nvSpPr>
        <p:spPr>
          <a:xfrm>
            <a:off x="1600200" y="6398640"/>
            <a:ext cx="1005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Myriad Pro"/>
                <a:ea typeface="DejaVu Sans"/>
                <a:hlinkClick r:id="rId2"/>
              </a:rPr>
              <a:t>https://ai.googleblog.com/2018/10/see-better-and-further-with-super-res.html</a:t>
            </a:r>
            <a:endParaRPr b="0" lang="en-PH" sz="1800" spc="-1" strike="noStrike">
              <a:latin typeface="Arial"/>
            </a:endParaRPr>
          </a:p>
        </p:txBody>
      </p:sp>
      <p:grpSp>
        <p:nvGrpSpPr>
          <p:cNvPr id="539" name="Group 9"/>
          <p:cNvGrpSpPr/>
          <p:nvPr/>
        </p:nvGrpSpPr>
        <p:grpSpPr>
          <a:xfrm>
            <a:off x="6019920" y="1376280"/>
            <a:ext cx="4568400" cy="5099040"/>
            <a:chOff x="6019920" y="1376280"/>
            <a:chExt cx="4568400" cy="5099040"/>
          </a:xfrm>
        </p:grpSpPr>
        <p:pic>
          <p:nvPicPr>
            <p:cNvPr id="540" name="Picture 8" descr="A sign on the side of a building&#10;&#10;Description automatically generated"/>
            <p:cNvPicPr/>
            <p:nvPr/>
          </p:nvPicPr>
          <p:blipFill>
            <a:blip r:embed="rId3"/>
            <a:stretch/>
          </p:blipFill>
          <p:spPr>
            <a:xfrm>
              <a:off x="6623640" y="1376280"/>
              <a:ext cx="3350520" cy="4187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1" name="Rectangle 10"/>
            <p:cNvSpPr/>
            <p:nvPr/>
          </p:nvSpPr>
          <p:spPr>
            <a:xfrm>
              <a:off x="6019920" y="5562720"/>
              <a:ext cx="45684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Myriad Pro"/>
                  <a:ea typeface="DejaVu Sans"/>
                </a:rPr>
                <a:t>Example photo with and without super res zoom (smart burst align and merge)</a:t>
              </a:r>
              <a:endParaRPr b="0" lang="en-PH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Large Motion Frame Interpolation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543" name="Rectangle 13"/>
          <p:cNvSpPr/>
          <p:nvPr/>
        </p:nvSpPr>
        <p:spPr>
          <a:xfrm>
            <a:off x="1600200" y="6398640"/>
            <a:ext cx="10054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Myriad Pro"/>
                <a:ea typeface="DejaVu Sans"/>
              </a:rPr>
              <a:t>https://blog.research.google/2022/10/large-motion-frame-interpolation.html</a:t>
            </a:r>
            <a:endParaRPr b="0" lang="en-PH" sz="1800" spc="-1" strike="noStrike">
              <a:latin typeface="Arial"/>
            </a:endParaRPr>
          </a:p>
        </p:txBody>
      </p:sp>
      <p:pic>
        <p:nvPicPr>
          <p:cNvPr id="54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20000" y="1080000"/>
            <a:ext cx="8426160" cy="512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2" descr="vg-nn-half"/>
          <p:cNvPicPr/>
          <p:nvPr/>
        </p:nvPicPr>
        <p:blipFill>
          <a:blip r:embed="rId1"/>
          <a:stretch/>
        </p:blipFill>
        <p:spPr>
          <a:xfrm>
            <a:off x="1295280" y="1447920"/>
            <a:ext cx="3177720" cy="4184280"/>
          </a:xfrm>
          <a:prstGeom prst="rect">
            <a:avLst/>
          </a:prstGeom>
          <a:ln w="9525">
            <a:noFill/>
          </a:ln>
        </p:spPr>
      </p:pic>
      <p:pic>
        <p:nvPicPr>
          <p:cNvPr id="192" name="Picture 3" descr="vg-nn-quarter"/>
          <p:cNvPicPr/>
          <p:nvPr/>
        </p:nvPicPr>
        <p:blipFill>
          <a:blip r:embed="rId2"/>
          <a:stretch/>
        </p:blipFill>
        <p:spPr>
          <a:xfrm>
            <a:off x="4495680" y="1447920"/>
            <a:ext cx="3177720" cy="4196880"/>
          </a:xfrm>
          <a:prstGeom prst="rect">
            <a:avLst/>
          </a:prstGeom>
          <a:ln w="9525">
            <a:noFill/>
          </a:ln>
        </p:spPr>
      </p:pic>
      <p:pic>
        <p:nvPicPr>
          <p:cNvPr id="193" name="Picture 4" descr="vg-nn-eighth"/>
          <p:cNvPicPr/>
          <p:nvPr/>
        </p:nvPicPr>
        <p:blipFill>
          <a:blip r:embed="rId3"/>
          <a:stretch/>
        </p:blipFill>
        <p:spPr>
          <a:xfrm>
            <a:off x="7696080" y="1433520"/>
            <a:ext cx="3195360" cy="4211280"/>
          </a:xfrm>
          <a:prstGeom prst="rect">
            <a:avLst/>
          </a:prstGeom>
          <a:ln w="9525"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sub-sampling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195" name="Text Box 6"/>
          <p:cNvSpPr/>
          <p:nvPr/>
        </p:nvSpPr>
        <p:spPr>
          <a:xfrm>
            <a:off x="5096520" y="5638680"/>
            <a:ext cx="19062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1/4  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(2x zoom)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196" name="Text Box 7"/>
          <p:cNvSpPr/>
          <p:nvPr/>
        </p:nvSpPr>
        <p:spPr>
          <a:xfrm>
            <a:off x="8296920" y="5638680"/>
            <a:ext cx="190620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1/8  </a:t>
            </a:r>
            <a:r>
              <a:rPr b="0" lang="en-US" sz="1800" spc="-1" strike="noStrike">
                <a:solidFill>
                  <a:srgbClr val="000000"/>
                </a:solidFill>
                <a:latin typeface="Myriad Pro"/>
                <a:ea typeface="DejaVu Sans"/>
              </a:rPr>
              <a:t>(4x zoom)</a:t>
            </a:r>
            <a:endParaRPr b="0" lang="en-PH" sz="1800" spc="-1" strike="noStrike">
              <a:latin typeface="Arial"/>
            </a:endParaRPr>
          </a:p>
        </p:txBody>
      </p:sp>
      <p:sp>
        <p:nvSpPr>
          <p:cNvPr id="197" name="Text Box 8"/>
          <p:cNvSpPr/>
          <p:nvPr/>
        </p:nvSpPr>
        <p:spPr>
          <a:xfrm>
            <a:off x="2133720" y="6248520"/>
            <a:ext cx="830232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Why does this look so crufty?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198" name="Text Box 9"/>
          <p:cNvSpPr/>
          <p:nvPr/>
        </p:nvSpPr>
        <p:spPr>
          <a:xfrm>
            <a:off x="2797200" y="5638680"/>
            <a:ext cx="588240" cy="39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  <a:ea typeface="DejaVu Sans"/>
              </a:rPr>
              <a:t>1/2</a:t>
            </a:r>
            <a:endParaRPr b="0" lang="en-PH" sz="2000" spc="-1" strike="noStrike">
              <a:latin typeface="Arial"/>
            </a:endParaRPr>
          </a:p>
        </p:txBody>
      </p:sp>
      <p:sp>
        <p:nvSpPr>
          <p:cNvPr id="199" name="Text Box 8"/>
          <p:cNvSpPr/>
          <p:nvPr/>
        </p:nvSpPr>
        <p:spPr>
          <a:xfrm>
            <a:off x="8991720" y="6491160"/>
            <a:ext cx="19760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S. Seitz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33520" y="274680"/>
            <a:ext cx="997848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sub-sampling – another example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144600" y="1415880"/>
            <a:ext cx="6753600" cy="506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33520" y="274680"/>
            <a:ext cx="997848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fontScale="84000"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Image sub-sampling – another example</a:t>
            </a:r>
            <a:endParaRPr b="0" lang="en-PH" sz="4400" spc="-1" strike="noStrike">
              <a:latin typeface="Arial"/>
            </a:endParaRPr>
          </a:p>
        </p:txBody>
      </p:sp>
      <p:pic>
        <p:nvPicPr>
          <p:cNvPr id="203" name="Picture 1" descr=""/>
          <p:cNvPicPr/>
          <p:nvPr/>
        </p:nvPicPr>
        <p:blipFill>
          <a:blip r:embed="rId1"/>
          <a:stretch/>
        </p:blipFill>
        <p:spPr>
          <a:xfrm>
            <a:off x="2612520" y="1366560"/>
            <a:ext cx="6919560" cy="5088600"/>
          </a:xfrm>
          <a:prstGeom prst="rect">
            <a:avLst/>
          </a:prstGeom>
          <a:ln w="9525">
            <a:noFill/>
          </a:ln>
        </p:spPr>
      </p:pic>
      <p:sp>
        <p:nvSpPr>
          <p:cNvPr id="204" name="Text Box 1"/>
          <p:cNvSpPr/>
          <p:nvPr/>
        </p:nvSpPr>
        <p:spPr>
          <a:xfrm>
            <a:off x="9154800" y="6491160"/>
            <a:ext cx="196668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F. Durand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"/>
          <p:cNvPicPr/>
          <p:nvPr/>
        </p:nvPicPr>
        <p:blipFill>
          <a:blip r:embed="rId1"/>
          <a:srcRect l="7501" t="7027" r="7188" b="21312"/>
          <a:stretch/>
        </p:blipFill>
        <p:spPr>
          <a:xfrm>
            <a:off x="3505320" y="2247120"/>
            <a:ext cx="5196960" cy="2910960"/>
          </a:xfrm>
          <a:prstGeom prst="rect">
            <a:avLst/>
          </a:prstGeom>
          <a:ln w="9525">
            <a:noFill/>
          </a:ln>
        </p:spPr>
      </p:pic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10969200" cy="113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Even worse for synthetic images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07" name="Text Box 8"/>
          <p:cNvSpPr/>
          <p:nvPr/>
        </p:nvSpPr>
        <p:spPr>
          <a:xfrm>
            <a:off x="7740000" y="5604120"/>
            <a:ext cx="30571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L. Zhang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85800" y="56880"/>
            <a:ext cx="1081692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Myriad Pro"/>
              </a:rPr>
              <a:t>Aliasing</a:t>
            </a:r>
            <a:endParaRPr b="0" lang="en-PH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85800" y="2678040"/>
            <a:ext cx="10892880" cy="425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</a:rPr>
              <a:t>Occurs when your sampling rate is not high enough to capture the amount of detail in your image</a:t>
            </a:r>
            <a:endParaRPr b="0" lang="en-PH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</a:rPr>
              <a:t>Can give you the wrong signal/image—an </a:t>
            </a:r>
            <a:r>
              <a:rPr b="0" i="1" lang="en-US" sz="2400" spc="-1" strike="noStrike">
                <a:solidFill>
                  <a:srgbClr val="000000"/>
                </a:solidFill>
                <a:latin typeface="Myriad Pro"/>
              </a:rPr>
              <a:t>alias</a:t>
            </a:r>
            <a:endParaRPr b="0" lang="en-PH" sz="2400" spc="-1" strike="noStrike">
              <a:latin typeface="Arial"/>
            </a:endParaRPr>
          </a:p>
          <a:p>
            <a:pPr marL="743040" indent="-285840">
              <a:lnSpc>
                <a:spcPct val="90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PH" sz="20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</a:rPr>
              <a:t>To do sampling right, need to understand the structure of your signal/image</a:t>
            </a:r>
            <a:endParaRPr b="0" lang="en-PH" sz="24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spcBef>
                <a:spcPts val="479"/>
              </a:spcBef>
              <a:buClr>
                <a:srgbClr val="ff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0000"/>
                </a:solidFill>
                <a:latin typeface="Myriad Pro"/>
              </a:rPr>
              <a:t>Enter Monsieur Fourier…</a:t>
            </a:r>
            <a:endParaRPr b="0" lang="en-PH" sz="2400" spc="-1" strike="noStrike">
              <a:latin typeface="Arial"/>
            </a:endParaRPr>
          </a:p>
          <a:p>
            <a:pPr lvl="1" marL="743040" indent="-285840">
              <a:lnSpc>
                <a:spcPct val="9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</a:rPr>
              <a:t>But what is the Fourier Transform? A visual introduction.”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Myriad Pro"/>
                <a:hlinkClick r:id="rId1"/>
              </a:rPr>
              <a:t>https://www.youtube.com/watch?v=spUNpyF58BY</a:t>
            </a:r>
            <a:r>
              <a:rPr b="0" lang="en-US" sz="2000" spc="-1" strike="noStrike">
                <a:solidFill>
                  <a:srgbClr val="000000"/>
                </a:solidFill>
                <a:latin typeface="Myriad Pro"/>
              </a:rPr>
              <a:t> </a:t>
            </a:r>
            <a:endParaRPr b="0" lang="en-PH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Myriad Pro"/>
              </a:rPr>
              <a:t>To avoid aliasing:</a:t>
            </a:r>
            <a:endParaRPr b="0" lang="en-PH" sz="24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</a:rPr>
              <a:t>sampling rate ≥ 2 * max frequency in the image</a:t>
            </a:r>
            <a:endParaRPr b="0" lang="en-PH" sz="2000" spc="-1" strike="noStrike">
              <a:latin typeface="Arial"/>
            </a:endParaRPr>
          </a:p>
          <a:p>
            <a:pPr lvl="2" marL="1143000" indent="-2286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Myriad Pro"/>
              </a:rPr>
              <a:t>said another way: ≥ two samples per cycle</a:t>
            </a:r>
            <a:endParaRPr b="0" lang="en-PH" sz="1800" spc="-1" strike="noStrike"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Myriad Pro"/>
              </a:rPr>
              <a:t>This minimum sampling rate is called the </a:t>
            </a:r>
            <a:r>
              <a:rPr b="1" lang="en-US" sz="2000" spc="-1" strike="noStrike">
                <a:solidFill>
                  <a:srgbClr val="000000"/>
                </a:solidFill>
                <a:latin typeface="Myriad Pro"/>
              </a:rPr>
              <a:t>Nyquist rate</a:t>
            </a:r>
            <a:endParaRPr b="0" lang="en-PH" sz="2000" spc="-1" strike="noStrike">
              <a:latin typeface="Arial"/>
            </a:endParaRPr>
          </a:p>
        </p:txBody>
      </p:sp>
      <p:pic>
        <p:nvPicPr>
          <p:cNvPr id="210" name="Picture 5" descr="alias"/>
          <p:cNvPicPr/>
          <p:nvPr/>
        </p:nvPicPr>
        <p:blipFill>
          <a:blip r:embed="rId2"/>
          <a:stretch/>
        </p:blipFill>
        <p:spPr>
          <a:xfrm>
            <a:off x="3370320" y="1088640"/>
            <a:ext cx="5447880" cy="1444320"/>
          </a:xfrm>
          <a:prstGeom prst="rect">
            <a:avLst/>
          </a:prstGeom>
          <a:ln w="9525">
            <a:noFill/>
          </a:ln>
        </p:spPr>
      </p:pic>
      <p:sp>
        <p:nvSpPr>
          <p:cNvPr id="211" name="Text Box 8"/>
          <p:cNvSpPr/>
          <p:nvPr/>
        </p:nvSpPr>
        <p:spPr>
          <a:xfrm>
            <a:off x="10363320" y="6493320"/>
            <a:ext cx="198864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Myriad Pro"/>
                <a:ea typeface="DejaVu Sans"/>
              </a:rPr>
              <a:t>Source: L. Zhang</a:t>
            </a:r>
            <a:endParaRPr b="0" lang="en-PH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14241</TotalTime>
  <Application>LibreOffice/7.3.7.2$Linux_X86_64 LibreOffice_project/30$Build-2</Application>
  <AppVersion>15.0000</AppVersion>
  <Words>1025</Words>
  <Paragraphs>216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2009-08-25T02:47:59Z</dcterms:created>
  <dc:creator>Noah Snavely</dc:creator>
  <dc:description/>
  <dc:language>en-PH</dc:language>
  <cp:lastModifiedBy/>
  <dcterms:modified xsi:type="dcterms:W3CDTF">2024-02-21T14:46:55Z</dcterms:modified>
  <cp:revision>271</cp:revision>
  <dc:subject/>
  <dc:title>Lecture 1: Images and image filtering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7</vt:i4>
  </property>
  <property fmtid="{D5CDD505-2E9C-101B-9397-08002B2CF9AE}" pid="4" name="PresentationFormat">
    <vt:lpwstr>Widescreen</vt:lpwstr>
  </property>
  <property fmtid="{D5CDD505-2E9C-101B-9397-08002B2CF9AE}" pid="5" name="Slides">
    <vt:i4>39</vt:i4>
  </property>
  <property fmtid="{D5CDD505-2E9C-101B-9397-08002B2CF9AE}" pid="6" name="SlidoAppVersion">
    <vt:lpwstr>0.17.0.1412</vt:lpwstr>
  </property>
</Properties>
</file>